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3"/>
  </p:notesMasterIdLst>
  <p:sldIdLst>
    <p:sldId id="263" r:id="rId2"/>
    <p:sldId id="268" r:id="rId3"/>
    <p:sldId id="289" r:id="rId4"/>
    <p:sldId id="290" r:id="rId5"/>
    <p:sldId id="271" r:id="rId6"/>
    <p:sldId id="369" r:id="rId7"/>
    <p:sldId id="370" r:id="rId8"/>
    <p:sldId id="269" r:id="rId9"/>
    <p:sldId id="293" r:id="rId10"/>
    <p:sldId id="279" r:id="rId11"/>
    <p:sldId id="280" r:id="rId12"/>
    <p:sldId id="281" r:id="rId13"/>
    <p:sldId id="276" r:id="rId14"/>
    <p:sldId id="282" r:id="rId15"/>
    <p:sldId id="283" r:id="rId16"/>
    <p:sldId id="284" r:id="rId17"/>
    <p:sldId id="285" r:id="rId18"/>
    <p:sldId id="371" r:id="rId19"/>
    <p:sldId id="264" r:id="rId20"/>
    <p:sldId id="277" r:id="rId21"/>
    <p:sldId id="265" r:id="rId22"/>
    <p:sldId id="372" r:id="rId23"/>
    <p:sldId id="384" r:id="rId24"/>
    <p:sldId id="385" r:id="rId25"/>
    <p:sldId id="386" r:id="rId26"/>
    <p:sldId id="387" r:id="rId27"/>
    <p:sldId id="388" r:id="rId28"/>
    <p:sldId id="389" r:id="rId29"/>
    <p:sldId id="390" r:id="rId30"/>
    <p:sldId id="391" r:id="rId31"/>
    <p:sldId id="392" r:id="rId32"/>
    <p:sldId id="393" r:id="rId33"/>
    <p:sldId id="394" r:id="rId34"/>
    <p:sldId id="395" r:id="rId35"/>
    <p:sldId id="396" r:id="rId36"/>
    <p:sldId id="397" r:id="rId37"/>
    <p:sldId id="398" r:id="rId38"/>
    <p:sldId id="399" r:id="rId39"/>
    <p:sldId id="400" r:id="rId40"/>
    <p:sldId id="401" r:id="rId41"/>
    <p:sldId id="402" r:id="rId42"/>
    <p:sldId id="403" r:id="rId43"/>
    <p:sldId id="404" r:id="rId44"/>
    <p:sldId id="405" r:id="rId45"/>
    <p:sldId id="406" r:id="rId46"/>
    <p:sldId id="407" r:id="rId47"/>
    <p:sldId id="408" r:id="rId48"/>
    <p:sldId id="409" r:id="rId49"/>
    <p:sldId id="410" r:id="rId50"/>
    <p:sldId id="411" r:id="rId51"/>
    <p:sldId id="412" r:id="rId52"/>
    <p:sldId id="413" r:id="rId53"/>
    <p:sldId id="415" r:id="rId54"/>
    <p:sldId id="416" r:id="rId55"/>
    <p:sldId id="417" r:id="rId56"/>
    <p:sldId id="418" r:id="rId57"/>
    <p:sldId id="419" r:id="rId58"/>
    <p:sldId id="420" r:id="rId59"/>
    <p:sldId id="421" r:id="rId60"/>
    <p:sldId id="422" r:id="rId61"/>
    <p:sldId id="312"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13232"/>
    <a:srgbClr val="800080"/>
    <a:srgbClr val="990099"/>
    <a:srgbClr val="00CC99"/>
    <a:srgbClr val="E17724"/>
    <a:srgbClr val="E37823"/>
    <a:srgbClr val="C86D21"/>
    <a:srgbClr val="004B83"/>
    <a:srgbClr val="7DB6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20084" autoAdjust="0"/>
    <p:restoredTop sz="94668" autoAdjust="0"/>
  </p:normalViewPr>
  <p:slideViewPr>
    <p:cSldViewPr snapToObjects="1">
      <p:cViewPr>
        <p:scale>
          <a:sx n="90" d="100"/>
          <a:sy n="90" d="100"/>
        </p:scale>
        <p:origin x="-996" y="-390"/>
      </p:cViewPr>
      <p:guideLst>
        <p:guide orient="horz" pos="3702"/>
        <p:guide pos="521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303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536C46-90DD-499B-94AB-5BBFEE59A69D}" type="datetimeFigureOut">
              <a:rPr lang="en-US" smtClean="0"/>
              <a:pPr/>
              <a:t>11/5/2012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98878F-60BB-4082-9471-270CAF803801}" type="slidenum">
              <a:rPr lang="en-US" smtClean="0"/>
              <a:pPr/>
              <a:t>‹N°›</a:t>
            </a:fld>
            <a:endParaRPr lang="en-US"/>
          </a:p>
        </p:txBody>
      </p:sp>
    </p:spTree>
    <p:extLst>
      <p:ext uri="{BB962C8B-B14F-4D97-AF65-F5344CB8AC3E}">
        <p14:creationId xmlns:p14="http://schemas.microsoft.com/office/powerpoint/2010/main" val="3345071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17 doctors in trial, not weighted toward any particular doctor</a:t>
            </a:r>
            <a:endParaRPr lang="en-US" dirty="0"/>
          </a:p>
        </p:txBody>
      </p:sp>
      <p:sp>
        <p:nvSpPr>
          <p:cNvPr id="4" name="Slide Number Placeholder 3"/>
          <p:cNvSpPr>
            <a:spLocks noGrp="1"/>
          </p:cNvSpPr>
          <p:nvPr>
            <p:ph type="sldNum" sz="quarter" idx="10"/>
          </p:nvPr>
        </p:nvSpPr>
        <p:spPr/>
        <p:txBody>
          <a:bodyPr/>
          <a:lstStyle/>
          <a:p>
            <a:fld id="{0D31259D-2F65-4AD1-BEC5-D3FE89A840A7}" type="slidenum">
              <a:rPr lang="en-US" smtClean="0"/>
              <a:pPr/>
              <a:t>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46441C-981E-4170-A588-6E3C37C51728}" type="slidenum">
              <a:rPr lang="en-US">
                <a:solidFill>
                  <a:prstClr val="black"/>
                </a:solidFill>
              </a:rPr>
              <a:pPr/>
              <a:t>39</a:t>
            </a:fld>
            <a:endParaRPr lang="en-US">
              <a:solidFill>
                <a:prstClr val="black"/>
              </a:solidFill>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557590" y="1695755"/>
            <a:ext cx="8077200" cy="1447800"/>
          </a:xfrm>
        </p:spPr>
        <p:txBody>
          <a:bodyPr>
            <a:noAutofit/>
          </a:bodyPr>
          <a:lstStyle>
            <a:lvl1pPr algn="ctr">
              <a:defRPr sz="4200">
                <a:solidFill>
                  <a:srgbClr val="004B83"/>
                </a:solidFill>
              </a:defRPr>
            </a:lvl1pPr>
          </a:lstStyle>
          <a:p>
            <a:r>
              <a:rPr lang="en-US" dirty="0" smtClean="0"/>
              <a:t>Click to edit Master title style</a:t>
            </a:r>
            <a:endParaRPr lang="en-US" dirty="0"/>
          </a:p>
        </p:txBody>
      </p:sp>
      <p:sp>
        <p:nvSpPr>
          <p:cNvPr id="5" name="Subtitle 2"/>
          <p:cNvSpPr>
            <a:spLocks noGrp="1"/>
          </p:cNvSpPr>
          <p:nvPr>
            <p:ph type="subTitle" idx="1"/>
          </p:nvPr>
        </p:nvSpPr>
        <p:spPr>
          <a:xfrm>
            <a:off x="557590" y="2914955"/>
            <a:ext cx="8077200" cy="1295400"/>
          </a:xfrm>
        </p:spPr>
        <p:txBody>
          <a:bodyPr>
            <a:normAutofit/>
          </a:bodyPr>
          <a:lstStyle>
            <a:lvl1pPr marL="0" indent="0" algn="ctr">
              <a:buNone/>
              <a:defRPr sz="2800" b="0" i="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B1B3419-0F07-7D48-A715-103B2139EDBC}" type="datetimeFigureOut">
              <a:rPr lang="en-US" smtClean="0"/>
              <a:pPr/>
              <a:t>11/5/2012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D594CD7-C46F-9147-8B95-8DB3F848482F}" type="slidenum">
              <a:rPr lang="en-US" smtClean="0"/>
              <a:pPr/>
              <a:t>‹N°›</a:t>
            </a:fld>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B1B3419-0F07-7D48-A715-103B2139EDBC}" type="datetimeFigureOut">
              <a:rPr lang="en-US" smtClean="0"/>
              <a:pPr/>
              <a:t>11/5/2012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D594CD7-C46F-9147-8B95-8DB3F848482F}" type="slidenum">
              <a:rPr lang="en-US" smtClean="0"/>
              <a:pPr/>
              <a:t>‹N°›</a:t>
            </a:fld>
            <a:endParaRPr lang="en-US"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248400"/>
            <a:ext cx="2133600" cy="457200"/>
          </a:xfrm>
          <a:prstGeom prst="rect">
            <a:avLst/>
          </a:prstGeom>
        </p:spPr>
        <p:txBody>
          <a:bodyPr/>
          <a:lstStyle>
            <a:lvl1pPr>
              <a:defRPr/>
            </a:lvl1pPr>
          </a:lstStyle>
          <a:p>
            <a:pPr>
              <a:defRPr/>
            </a:pPr>
            <a:endParaRPr lang="en-US">
              <a:solidFill>
                <a:srgbClr val="FFFFFF"/>
              </a:solidFill>
            </a:endParaRPr>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FFFFFF"/>
              </a:solidFill>
            </a:endParaRPr>
          </a:p>
        </p:txBody>
      </p:sp>
      <p:sp>
        <p:nvSpPr>
          <p:cNvPr id="5" name="Slide Number Placeholder 4"/>
          <p:cNvSpPr>
            <a:spLocks noGrp="1"/>
          </p:cNvSpPr>
          <p:nvPr>
            <p:ph type="sldNum" sz="quarter" idx="12"/>
          </p:nvPr>
        </p:nvSpPr>
        <p:spPr>
          <a:xfrm>
            <a:off x="6553200" y="6248400"/>
            <a:ext cx="2133600" cy="457200"/>
          </a:xfrm>
          <a:prstGeom prst="rect">
            <a:avLst/>
          </a:prstGeom>
        </p:spPr>
        <p:txBody>
          <a:bodyPr/>
          <a:lstStyle>
            <a:lvl1pPr>
              <a:defRPr/>
            </a:lvl1pPr>
          </a:lstStyle>
          <a:p>
            <a:pPr>
              <a:defRPr/>
            </a:pPr>
            <a:fld id="{3D593859-A373-45AF-8C5A-B94B1FB2884C}" type="slidenum">
              <a:rPr lang="en-US">
                <a:solidFill>
                  <a:srgbClr val="FFFFFF"/>
                </a:solidFill>
              </a:rPr>
              <a:pPr>
                <a:defRPr/>
              </a:pPr>
              <a:t>‹N°›</a:t>
            </a:fld>
            <a:endParaRPr lang="en-US">
              <a:solidFill>
                <a:srgbClr val="FFFFFF"/>
              </a:solidFill>
            </a:endParaRPr>
          </a:p>
        </p:txBody>
      </p:sp>
    </p:spTree>
  </p:cSld>
  <p:clrMapOvr>
    <a:masterClrMapping/>
  </p:clrMapOvr>
  <p:transition>
    <p:cut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08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276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490787"/>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990600"/>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19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19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EB1B3419-0F07-7D48-A715-103B2139EDBC}" type="datetimeFigureOut">
              <a:rPr lang="en-US" smtClean="0"/>
              <a:pPr/>
              <a:t>11/5/2012</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6D594CD7-C46F-9147-8B95-8DB3F848482F}" type="slidenum">
              <a:rPr lang="en-US" smtClean="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B1B3419-0F07-7D48-A715-103B2139EDBC}" type="datetimeFigureOut">
              <a:rPr lang="en-US" smtClean="0"/>
              <a:pPr/>
              <a:t>11/5/2012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D594CD7-C46F-9147-8B95-8DB3F848482F}" type="slidenum">
              <a:rPr lang="en-US" smtClean="0"/>
              <a:pPr/>
              <a:t>‹N°›</a:t>
            </a:fld>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B1B3419-0F07-7D48-A715-103B2139EDBC}" type="datetimeFigureOut">
              <a:rPr lang="en-US" smtClean="0"/>
              <a:pPr/>
              <a:t>11/5/2012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D594CD7-C46F-9147-8B95-8DB3F848482F}" type="slidenum">
              <a:rPr lang="en-US" smtClean="0"/>
              <a:pPr/>
              <a:t>‹N°›</a:t>
            </a:fld>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91580" y="679827"/>
            <a:ext cx="6248400" cy="639763"/>
          </a:xfrm>
          <a:prstGeom prst="rect">
            <a:avLst/>
          </a:prstGeom>
          <a:noFill/>
          <a:ln>
            <a:noFill/>
          </a:ln>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72925" y="1583270"/>
            <a:ext cx="8229600" cy="443653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54" r:id="rId1"/>
    <p:sldLayoutId id="2147483649" r:id="rId2"/>
    <p:sldLayoutId id="2147483650" r:id="rId3"/>
    <p:sldLayoutId id="2147483651" r:id="rId4"/>
    <p:sldLayoutId id="2147483652" r:id="rId5"/>
    <p:sldLayoutId id="2147483653"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txStyles>
    <p:titleStyle>
      <a:lvl1pPr algn="r" defTabSz="457200" rtl="0" eaLnBrk="1" latinLnBrk="0" hangingPunct="1">
        <a:spcBef>
          <a:spcPct val="0"/>
        </a:spcBef>
        <a:buNone/>
        <a:defRPr sz="2600" b="0" i="0" kern="1200">
          <a:solidFill>
            <a:srgbClr val="000000"/>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b="0" i="0" kern="1200">
          <a:solidFill>
            <a:schemeClr val="tx1">
              <a:lumMod val="50000"/>
              <a:lumOff val="50000"/>
            </a:schemeClr>
          </a:solidFill>
          <a:latin typeface="Arial"/>
          <a:ea typeface="+mn-ea"/>
          <a:cs typeface="Arial"/>
        </a:defRPr>
      </a:lvl1pPr>
      <a:lvl2pPr marL="742950" indent="-285750" algn="l" defTabSz="457200" rtl="0" eaLnBrk="1" latinLnBrk="0" hangingPunct="1">
        <a:spcBef>
          <a:spcPct val="20000"/>
        </a:spcBef>
        <a:buFont typeface="Arial"/>
        <a:buChar char="–"/>
        <a:defRPr sz="2200" b="0" i="0" kern="1200">
          <a:solidFill>
            <a:srgbClr val="313232"/>
          </a:solidFill>
          <a:latin typeface="Arial"/>
          <a:ea typeface="+mn-ea"/>
          <a:cs typeface="Arial"/>
        </a:defRPr>
      </a:lvl2pPr>
      <a:lvl3pPr marL="1143000" indent="-228600" algn="l" defTabSz="457200" rtl="0" eaLnBrk="1" latinLnBrk="0" hangingPunct="1">
        <a:spcBef>
          <a:spcPct val="20000"/>
        </a:spcBef>
        <a:buFont typeface="Arial"/>
        <a:buChar char="•"/>
        <a:defRPr sz="2200" b="0" i="0" kern="1200">
          <a:solidFill>
            <a:srgbClr val="313232"/>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rgbClr val="313232"/>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rgbClr val="31323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3.xml"/><Relationship Id="rId4" Type="http://schemas.openxmlformats.org/officeDocument/2006/relationships/image" Target="../media/image48.jpeg"/></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3.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 Id="rId9" Type="http://schemas.openxmlformats.org/officeDocument/2006/relationships/image" Target="../media/image59.jpeg"/></Relationships>
</file>

<file path=ppt/slides/_rels/slide55.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3.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 Id="rId9" Type="http://schemas.openxmlformats.org/officeDocument/2006/relationships/image" Target="../media/image67.jpeg"/></Relationships>
</file>

<file path=ppt/slides/_rels/slide56.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slideLayout" Target="../slideLayouts/slideLayout3.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 Id="rId9" Type="http://schemas.openxmlformats.org/officeDocument/2006/relationships/image" Target="../media/image75.jpeg"/></Relationships>
</file>

<file path=ppt/slides/_rels/slide5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695755"/>
            <a:ext cx="8534400" cy="1447800"/>
          </a:xfrm>
        </p:spPr>
        <p:txBody>
          <a:bodyPr/>
          <a:lstStyle/>
          <a:p>
            <a:r>
              <a:rPr lang="en-US" dirty="0" smtClean="0"/>
              <a:t>Formation </a:t>
            </a:r>
            <a:r>
              <a:rPr lang="en-US" dirty="0" smtClean="0"/>
              <a:t> </a:t>
            </a:r>
            <a:r>
              <a:rPr lang="en-US" dirty="0" smtClean="0"/>
              <a:t/>
            </a:r>
            <a:br>
              <a:rPr lang="en-US" dirty="0" smtClean="0"/>
            </a:br>
            <a:r>
              <a:rPr lang="en-US" dirty="0" err="1" smtClean="0"/>
              <a:t>AdvanSync</a:t>
            </a:r>
            <a:r>
              <a:rPr lang="en-US" dirty="0" smtClean="0"/>
              <a:t> 2 </a:t>
            </a:r>
            <a:endParaRPr lang="en-US" dirty="0"/>
          </a:p>
        </p:txBody>
      </p:sp>
      <p:sp>
        <p:nvSpPr>
          <p:cNvPr id="3" name="Subtitle 2"/>
          <p:cNvSpPr>
            <a:spLocks noGrp="1"/>
          </p:cNvSpPr>
          <p:nvPr>
            <p:ph type="subTitle" idx="1"/>
          </p:nvPr>
        </p:nvSpPr>
        <p:spPr/>
        <p:txBody>
          <a:bodyPr>
            <a:normAutofit/>
          </a:bodyPr>
          <a:lstStyle/>
          <a:p>
            <a:r>
              <a:rPr lang="en-US" dirty="0" smtClean="0"/>
              <a:t>Dr. Terry Dischinger, Aaron Goodall, Kevin Rattle, </a:t>
            </a:r>
          </a:p>
          <a:p>
            <a:r>
              <a:rPr lang="en-US" dirty="0" smtClean="0"/>
              <a:t>Jason Tabb et Brandy Lewis</a:t>
            </a:r>
            <a:endParaRPr lang="en-US" dirty="0"/>
          </a:p>
        </p:txBody>
      </p:sp>
    </p:spTree>
    <p:extLst>
      <p:ext uri="{BB962C8B-B14F-4D97-AF65-F5344CB8AC3E}">
        <p14:creationId xmlns:p14="http://schemas.microsoft.com/office/powerpoint/2010/main" val="35161820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Les </a:t>
            </a:r>
            <a:r>
              <a:rPr lang="en-US" dirty="0" err="1" smtClean="0"/>
              <a:t>améliorations</a:t>
            </a:r>
            <a:r>
              <a:rPr lang="en-US" dirty="0" smtClean="0"/>
              <a:t> en </a:t>
            </a:r>
            <a:r>
              <a:rPr lang="en-US" dirty="0" err="1" smtClean="0"/>
              <a:t>détail</a:t>
            </a:r>
            <a:endParaRPr lang="en-US" dirty="0"/>
          </a:p>
        </p:txBody>
      </p:sp>
      <p:grpSp>
        <p:nvGrpSpPr>
          <p:cNvPr id="10" name="Content Placeholder 9"/>
          <p:cNvGrpSpPr>
            <a:grpSpLocks noGrp="1"/>
          </p:cNvGrpSpPr>
          <p:nvPr/>
        </p:nvGrpSpPr>
        <p:grpSpPr>
          <a:xfrm>
            <a:off x="473075" y="1582738"/>
            <a:ext cx="8229600" cy="4437064"/>
            <a:chOff x="1154113" y="1231900"/>
            <a:chExt cx="7543800" cy="5257802"/>
          </a:xfrm>
        </p:grpSpPr>
        <p:pic>
          <p:nvPicPr>
            <p:cNvPr id="11" name="Picture 10" descr="Rendered Enhanced Mechanism radii.TIF"/>
            <p:cNvPicPr>
              <a:picLocks noChangeAspect="1"/>
            </p:cNvPicPr>
            <p:nvPr/>
          </p:nvPicPr>
          <p:blipFill>
            <a:blip r:embed="rId2"/>
            <a:srcRect/>
            <a:stretch>
              <a:fillRect/>
            </a:stretch>
          </p:blipFill>
          <p:spPr>
            <a:xfrm>
              <a:off x="1154113" y="1231900"/>
              <a:ext cx="4876800" cy="4419600"/>
            </a:xfrm>
            <a:prstGeom prst="rect">
              <a:avLst/>
            </a:prstGeom>
            <a:ln>
              <a:noFill/>
            </a:ln>
            <a:effectLst>
              <a:outerShdw blurRad="190500" algn="tl" rotWithShape="0">
                <a:srgbClr val="000000">
                  <a:alpha val="70000"/>
                </a:srgbClr>
              </a:outerShdw>
            </a:effectLst>
          </p:spPr>
        </p:pic>
        <p:sp>
          <p:nvSpPr>
            <p:cNvPr id="12" name="Rounded Rectangle 11"/>
            <p:cNvSpPr/>
            <p:nvPr/>
          </p:nvSpPr>
          <p:spPr>
            <a:xfrm>
              <a:off x="4506913" y="5315867"/>
              <a:ext cx="4191000" cy="1173835"/>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t>Les </a:t>
              </a:r>
              <a:r>
                <a:rPr lang="en-US" dirty="0" err="1" smtClean="0"/>
                <a:t>pièces</a:t>
              </a:r>
              <a:r>
                <a:rPr lang="en-US" dirty="0" smtClean="0"/>
                <a:t> </a:t>
              </a:r>
              <a:r>
                <a:rPr lang="en-US" dirty="0" err="1" smtClean="0"/>
                <a:t>constituant</a:t>
              </a:r>
              <a:r>
                <a:rPr lang="en-US" dirty="0" smtClean="0"/>
                <a:t> le </a:t>
              </a:r>
              <a:r>
                <a:rPr lang="en-US" dirty="0" err="1" smtClean="0"/>
                <a:t>mécanisme</a:t>
              </a:r>
              <a:r>
                <a:rPr lang="en-US" dirty="0" smtClean="0"/>
                <a:t> </a:t>
              </a:r>
              <a:r>
                <a:rPr lang="en-US" dirty="0" err="1" smtClean="0"/>
                <a:t>ont</a:t>
              </a:r>
              <a:r>
                <a:rPr lang="en-US" dirty="0" smtClean="0"/>
                <a:t> </a:t>
              </a:r>
              <a:r>
                <a:rPr lang="en-US" dirty="0" err="1" smtClean="0"/>
                <a:t>maintenant</a:t>
              </a:r>
              <a:r>
                <a:rPr lang="en-US" dirty="0" smtClean="0"/>
                <a:t> des </a:t>
              </a:r>
              <a:r>
                <a:rPr lang="en-US" dirty="0" err="1" smtClean="0"/>
                <a:t>bords</a:t>
              </a:r>
              <a:r>
                <a:rPr lang="en-US" dirty="0" smtClean="0"/>
                <a:t> </a:t>
              </a:r>
              <a:r>
                <a:rPr lang="en-US" dirty="0" err="1" smtClean="0"/>
                <a:t>arrondis</a:t>
              </a:r>
              <a:r>
                <a:rPr lang="en-US" dirty="0" smtClean="0"/>
                <a:t> et des </a:t>
              </a:r>
              <a:r>
                <a:rPr lang="en-US" dirty="0" err="1" smtClean="0"/>
                <a:t>manchons</a:t>
              </a:r>
              <a:r>
                <a:rPr lang="en-US" dirty="0" smtClean="0"/>
                <a:t> internes polis par </a:t>
              </a:r>
              <a:r>
                <a:rPr lang="en-US" dirty="0" err="1" smtClean="0"/>
                <a:t>électrolyse</a:t>
              </a:r>
              <a:r>
                <a:rPr lang="en-US" dirty="0" smtClean="0"/>
                <a:t> pour un </a:t>
              </a:r>
              <a:r>
                <a:rPr lang="en-US" dirty="0" err="1" smtClean="0"/>
                <a:t>fonctionnement</a:t>
              </a:r>
              <a:r>
                <a:rPr lang="en-US" dirty="0" smtClean="0"/>
                <a:t> plus </a:t>
              </a:r>
              <a:r>
                <a:rPr lang="en-US" dirty="0" err="1" smtClean="0"/>
                <a:t>souple</a:t>
              </a:r>
              <a:endParaRPr lang="en-US" dirty="0"/>
            </a:p>
          </p:txBody>
        </p:sp>
        <p:cxnSp>
          <p:nvCxnSpPr>
            <p:cNvPr id="13" name="Straight Arrow Connector 12"/>
            <p:cNvCxnSpPr>
              <a:endCxn id="12" idx="1"/>
            </p:cNvCxnSpPr>
            <p:nvPr/>
          </p:nvCxnSpPr>
          <p:spPr>
            <a:xfrm>
              <a:off x="3668714" y="3060699"/>
              <a:ext cx="838199" cy="2842085"/>
            </a:xfrm>
            <a:prstGeom prst="straightConnector1">
              <a:avLst/>
            </a:prstGeom>
            <a:ln w="38100" cap="rnd" cmpd="sng">
              <a:solidFill>
                <a:schemeClr val="accent1">
                  <a:shade val="95000"/>
                  <a:satMod val="105000"/>
                </a:schemeClr>
              </a:solidFill>
              <a:round/>
              <a:headEnd type="stealth" w="lg" len="lg"/>
              <a:tailEnd type="none"/>
            </a:ln>
            <a:effectLst>
              <a:outerShdw blurRad="50800" dist="38100" dir="18900000" algn="b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2" idx="0"/>
            </p:cNvCxnSpPr>
            <p:nvPr/>
          </p:nvCxnSpPr>
          <p:spPr>
            <a:xfrm>
              <a:off x="4125913" y="2832098"/>
              <a:ext cx="2476500" cy="2483768"/>
            </a:xfrm>
            <a:prstGeom prst="straightConnector1">
              <a:avLst/>
            </a:prstGeom>
            <a:ln w="38100" cmpd="sng">
              <a:solidFill>
                <a:schemeClr val="accent1">
                  <a:shade val="95000"/>
                  <a:satMod val="105000"/>
                </a:schemeClr>
              </a:solidFill>
              <a:headEnd type="stealth" w="lg" len="lg"/>
              <a:tailEnd type="none"/>
            </a:ln>
            <a:effectLst>
              <a:outerShdw blurRad="50800" dist="38100" dir="18900000" algn="b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2" idx="0"/>
            </p:cNvCxnSpPr>
            <p:nvPr/>
          </p:nvCxnSpPr>
          <p:spPr>
            <a:xfrm>
              <a:off x="4506914" y="2603499"/>
              <a:ext cx="2095499" cy="2712367"/>
            </a:xfrm>
            <a:prstGeom prst="straightConnector1">
              <a:avLst/>
            </a:prstGeom>
            <a:ln w="38100" cmpd="sng">
              <a:solidFill>
                <a:schemeClr val="accent1">
                  <a:shade val="95000"/>
                  <a:satMod val="105000"/>
                </a:schemeClr>
              </a:solidFill>
              <a:headEnd type="stealth" w="lg" len="lg"/>
              <a:tailEnd type="none"/>
            </a:ln>
            <a:effectLst>
              <a:outerShdw blurRad="50800" dist="38100" dir="18900000" algn="b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Les </a:t>
            </a:r>
            <a:r>
              <a:rPr lang="en-US" dirty="0" err="1" smtClean="0"/>
              <a:t>améliorations</a:t>
            </a:r>
            <a:r>
              <a:rPr lang="en-US" dirty="0" smtClean="0"/>
              <a:t> en </a:t>
            </a:r>
            <a:r>
              <a:rPr lang="en-US" dirty="0" err="1" smtClean="0"/>
              <a:t>détail</a:t>
            </a:r>
            <a:endParaRPr lang="en-US" dirty="0"/>
          </a:p>
        </p:txBody>
      </p:sp>
      <p:grpSp>
        <p:nvGrpSpPr>
          <p:cNvPr id="4" name="Content Placeholder 3"/>
          <p:cNvGrpSpPr>
            <a:grpSpLocks noGrp="1"/>
          </p:cNvGrpSpPr>
          <p:nvPr/>
        </p:nvGrpSpPr>
        <p:grpSpPr>
          <a:xfrm>
            <a:off x="381000" y="1582738"/>
            <a:ext cx="8321675" cy="4437062"/>
            <a:chOff x="362567" y="228600"/>
            <a:chExt cx="8552833" cy="6477000"/>
          </a:xfrm>
        </p:grpSpPr>
        <p:sp>
          <p:nvSpPr>
            <p:cNvPr id="5" name="Rounded Rectangle 4"/>
            <p:cNvSpPr/>
            <p:nvPr/>
          </p:nvSpPr>
          <p:spPr>
            <a:xfrm>
              <a:off x="362567" y="1477652"/>
              <a:ext cx="4285633" cy="1646550"/>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t>Les </a:t>
              </a:r>
              <a:r>
                <a:rPr lang="en-US" dirty="0" err="1" smtClean="0"/>
                <a:t>mécanismes</a:t>
              </a:r>
              <a:r>
                <a:rPr lang="en-US" dirty="0" smtClean="0"/>
                <a:t> </a:t>
              </a:r>
              <a:r>
                <a:rPr lang="en-US" dirty="0" err="1" smtClean="0"/>
                <a:t>sont</a:t>
              </a:r>
              <a:r>
                <a:rPr lang="en-US" dirty="0" smtClean="0"/>
                <a:t> </a:t>
              </a:r>
              <a:r>
                <a:rPr lang="en-US" dirty="0" err="1" smtClean="0"/>
                <a:t>maintenant</a:t>
              </a:r>
              <a:r>
                <a:rPr lang="en-US" dirty="0" smtClean="0"/>
                <a:t> </a:t>
              </a:r>
              <a:r>
                <a:rPr lang="en-US" dirty="0" err="1" smtClean="0"/>
                <a:t>dotés</a:t>
              </a:r>
              <a:r>
                <a:rPr lang="en-US" dirty="0" smtClean="0"/>
                <a:t> </a:t>
              </a:r>
              <a:r>
                <a:rPr lang="en-US" dirty="0" err="1" smtClean="0"/>
                <a:t>d’orifices</a:t>
              </a:r>
              <a:r>
                <a:rPr lang="en-US" dirty="0" smtClean="0"/>
                <a:t> 16 % plus larges avec des </a:t>
              </a:r>
              <a:r>
                <a:rPr lang="en-US" dirty="0" err="1" smtClean="0"/>
                <a:t>bords</a:t>
              </a:r>
              <a:r>
                <a:rPr lang="en-US" dirty="0" smtClean="0"/>
                <a:t> internes </a:t>
              </a:r>
              <a:r>
                <a:rPr lang="en-US" dirty="0" err="1" smtClean="0"/>
                <a:t>arrondis</a:t>
              </a:r>
              <a:r>
                <a:rPr lang="en-US" dirty="0" smtClean="0"/>
                <a:t> </a:t>
              </a:r>
              <a:r>
                <a:rPr lang="en-US" dirty="0" err="1" smtClean="0"/>
                <a:t>permettant</a:t>
              </a:r>
              <a:r>
                <a:rPr lang="en-US" dirty="0" smtClean="0"/>
                <a:t> plus de </a:t>
              </a:r>
              <a:r>
                <a:rPr lang="en-US" dirty="0" err="1" smtClean="0"/>
                <a:t>liberté</a:t>
              </a:r>
              <a:r>
                <a:rPr lang="en-US" dirty="0" smtClean="0"/>
                <a:t> </a:t>
              </a:r>
              <a:r>
                <a:rPr lang="en-US" dirty="0" err="1" smtClean="0"/>
                <a:t>dans</a:t>
              </a:r>
              <a:r>
                <a:rPr lang="en-US" dirty="0" smtClean="0"/>
                <a:t> les </a:t>
              </a:r>
              <a:r>
                <a:rPr lang="en-US" dirty="0" err="1" smtClean="0"/>
                <a:t>mouvements</a:t>
              </a:r>
              <a:r>
                <a:rPr lang="en-US" dirty="0" smtClean="0"/>
                <a:t> </a:t>
              </a:r>
              <a:r>
                <a:rPr lang="en-US" dirty="0" err="1" smtClean="0"/>
                <a:t>latéraux</a:t>
              </a:r>
              <a:endParaRPr lang="en-US" dirty="0"/>
            </a:p>
          </p:txBody>
        </p:sp>
        <p:pic>
          <p:nvPicPr>
            <p:cNvPr id="6" name="Picture 5" descr="Mech Comparison pic 2.TIF"/>
            <p:cNvPicPr>
              <a:picLocks noChangeAspect="1"/>
            </p:cNvPicPr>
            <p:nvPr/>
          </p:nvPicPr>
          <p:blipFill>
            <a:blip r:embed="rId2"/>
            <a:srcRect t="-1190"/>
            <a:stretch>
              <a:fillRect/>
            </a:stretch>
          </p:blipFill>
          <p:spPr>
            <a:xfrm>
              <a:off x="4724400" y="228600"/>
              <a:ext cx="4191000" cy="6477000"/>
            </a:xfrm>
            <a:prstGeom prst="rect">
              <a:avLst/>
            </a:prstGeom>
            <a:ln>
              <a:noFill/>
            </a:ln>
            <a:effectLst>
              <a:outerShdw blurRad="292100" dist="139700" dir="2700000" algn="tl" rotWithShape="0">
                <a:srgbClr val="333333">
                  <a:alpha val="65000"/>
                </a:srgbClr>
              </a:outerShdw>
            </a:effectLst>
          </p:spPr>
        </p:pic>
        <p:cxnSp>
          <p:nvCxnSpPr>
            <p:cNvPr id="7" name="Straight Arrow Connector 6"/>
            <p:cNvCxnSpPr>
              <a:endCxn id="5" idx="3"/>
            </p:cNvCxnSpPr>
            <p:nvPr/>
          </p:nvCxnSpPr>
          <p:spPr>
            <a:xfrm flipH="1">
              <a:off x="4648200" y="1219199"/>
              <a:ext cx="1143000" cy="1081729"/>
            </a:xfrm>
            <a:prstGeom prst="straightConnector1">
              <a:avLst/>
            </a:prstGeom>
            <a:ln w="38100" cap="rnd" cmpd="sng">
              <a:solidFill>
                <a:schemeClr val="accent1">
                  <a:shade val="95000"/>
                  <a:satMod val="105000"/>
                </a:schemeClr>
              </a:solidFill>
              <a:round/>
              <a:headEnd type="stealth" w="lg" len="lg"/>
              <a:tailEnd type="none"/>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endCxn id="5" idx="3"/>
            </p:cNvCxnSpPr>
            <p:nvPr/>
          </p:nvCxnSpPr>
          <p:spPr>
            <a:xfrm flipH="1" flipV="1">
              <a:off x="4648200" y="2300928"/>
              <a:ext cx="1219201" cy="2118675"/>
            </a:xfrm>
            <a:prstGeom prst="straightConnector1">
              <a:avLst/>
            </a:prstGeom>
            <a:ln w="38100" cap="rnd" cmpd="sng">
              <a:solidFill>
                <a:schemeClr val="accent1">
                  <a:shade val="95000"/>
                  <a:satMod val="105000"/>
                </a:schemeClr>
              </a:solidFill>
              <a:round/>
              <a:headEnd type="stealth" w="lg" len="lg"/>
              <a:tailEnd type="none"/>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457200" y="3702311"/>
              <a:ext cx="4267201" cy="2012690"/>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t>Le </a:t>
              </a:r>
              <a:r>
                <a:rPr lang="en-US" dirty="0" err="1" smtClean="0"/>
                <a:t>mécanisme</a:t>
              </a:r>
              <a:r>
                <a:rPr lang="en-US" dirty="0" smtClean="0"/>
                <a:t> </a:t>
              </a:r>
              <a:r>
                <a:rPr lang="en-US" dirty="0" err="1" smtClean="0"/>
                <a:t>est</a:t>
              </a:r>
              <a:r>
                <a:rPr lang="en-US" dirty="0" smtClean="0"/>
                <a:t> </a:t>
              </a:r>
              <a:r>
                <a:rPr lang="en-US" dirty="0" err="1" smtClean="0"/>
                <a:t>fabriqué</a:t>
              </a:r>
              <a:r>
                <a:rPr lang="en-US" dirty="0" smtClean="0"/>
                <a:t> à </a:t>
              </a:r>
              <a:r>
                <a:rPr lang="en-US" dirty="0" err="1" smtClean="0"/>
                <a:t>l’aide</a:t>
              </a:r>
              <a:r>
                <a:rPr lang="en-US" dirty="0" smtClean="0"/>
                <a:t> de </a:t>
              </a:r>
              <a:r>
                <a:rPr lang="en-US" dirty="0" err="1" smtClean="0"/>
                <a:t>moins</a:t>
              </a:r>
              <a:r>
                <a:rPr lang="en-US" dirty="0" smtClean="0"/>
                <a:t> de </a:t>
              </a:r>
              <a:r>
                <a:rPr lang="en-US" dirty="0" err="1" smtClean="0"/>
                <a:t>composants</a:t>
              </a:r>
              <a:r>
                <a:rPr lang="en-US" dirty="0" smtClean="0"/>
                <a:t> ; </a:t>
              </a:r>
              <a:r>
                <a:rPr lang="en-US" dirty="0" err="1" smtClean="0"/>
                <a:t>ils</a:t>
              </a:r>
              <a:r>
                <a:rPr lang="en-US" dirty="0" smtClean="0"/>
                <a:t> </a:t>
              </a:r>
              <a:r>
                <a:rPr lang="en-US" dirty="0" err="1" smtClean="0"/>
                <a:t>sont</a:t>
              </a:r>
              <a:r>
                <a:rPr lang="en-US" dirty="0" smtClean="0"/>
                <a:t> </a:t>
              </a:r>
              <a:r>
                <a:rPr lang="en-US" dirty="0" err="1" smtClean="0"/>
                <a:t>combinés</a:t>
              </a:r>
              <a:r>
                <a:rPr lang="en-US" dirty="0" smtClean="0"/>
                <a:t> à </a:t>
              </a:r>
              <a:r>
                <a:rPr lang="en-US" dirty="0" err="1" smtClean="0"/>
                <a:t>l’aide</a:t>
              </a:r>
              <a:r>
                <a:rPr lang="en-US" dirty="0" smtClean="0"/>
                <a:t> de la </a:t>
              </a:r>
              <a:r>
                <a:rPr lang="en-US" dirty="0" err="1" smtClean="0"/>
                <a:t>technologie</a:t>
              </a:r>
              <a:r>
                <a:rPr lang="en-US" dirty="0" smtClean="0"/>
                <a:t> </a:t>
              </a:r>
              <a:r>
                <a:rPr lang="en-US" dirty="0" err="1"/>
                <a:t>MIM</a:t>
              </a:r>
              <a:r>
                <a:rPr lang="en-US" dirty="0"/>
                <a:t> </a:t>
              </a:r>
              <a:r>
                <a:rPr lang="en-US" dirty="0" err="1" smtClean="0"/>
                <a:t>offrant</a:t>
              </a:r>
              <a:r>
                <a:rPr lang="en-US" dirty="0" smtClean="0"/>
                <a:t> </a:t>
              </a:r>
              <a:r>
                <a:rPr lang="en-US" dirty="0" err="1" smtClean="0"/>
                <a:t>une</a:t>
              </a:r>
              <a:r>
                <a:rPr lang="en-US" dirty="0" smtClean="0"/>
                <a:t> résistance et </a:t>
              </a:r>
              <a:r>
                <a:rPr lang="en-US" dirty="0" err="1" smtClean="0"/>
                <a:t>une</a:t>
              </a:r>
              <a:r>
                <a:rPr lang="en-US" dirty="0" smtClean="0"/>
                <a:t> </a:t>
              </a:r>
              <a:r>
                <a:rPr lang="en-US" dirty="0" err="1" smtClean="0"/>
                <a:t>robustesse</a:t>
              </a:r>
              <a:r>
                <a:rPr lang="en-US" dirty="0" smtClean="0"/>
                <a:t> </a:t>
              </a:r>
              <a:r>
                <a:rPr lang="en-US" dirty="0" err="1" smtClean="0"/>
                <a:t>supérieures</a:t>
              </a:r>
              <a:endParaRPr lang="en-US" dirty="0"/>
            </a:p>
          </p:txBody>
        </p:sp>
        <p:cxnSp>
          <p:nvCxnSpPr>
            <p:cNvPr id="10" name="Straight Arrow Connector 9"/>
            <p:cNvCxnSpPr>
              <a:stCxn id="9" idx="3"/>
            </p:cNvCxnSpPr>
            <p:nvPr/>
          </p:nvCxnSpPr>
          <p:spPr>
            <a:xfrm>
              <a:off x="4724401" y="4708657"/>
              <a:ext cx="1066799" cy="549143"/>
            </a:xfrm>
            <a:prstGeom prst="straightConnector1">
              <a:avLst/>
            </a:prstGeom>
            <a:ln w="38100" cap="rnd" cmpd="sng">
              <a:solidFill>
                <a:schemeClr val="accent1">
                  <a:shade val="95000"/>
                  <a:satMod val="105000"/>
                </a:schemeClr>
              </a:solidFill>
              <a:round/>
              <a:headEnd type="none" w="lg" len="lg"/>
              <a:tailEnd type="oval"/>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9" idx="3"/>
            </p:cNvCxnSpPr>
            <p:nvPr/>
          </p:nvCxnSpPr>
          <p:spPr>
            <a:xfrm flipV="1">
              <a:off x="4724401" y="4572004"/>
              <a:ext cx="3124199" cy="136653"/>
            </a:xfrm>
            <a:prstGeom prst="straightConnector1">
              <a:avLst/>
            </a:prstGeom>
            <a:ln w="38100" cap="rnd" cmpd="sng">
              <a:solidFill>
                <a:schemeClr val="accent1">
                  <a:shade val="95000"/>
                  <a:satMod val="105000"/>
                </a:schemeClr>
              </a:solidFill>
              <a:round/>
              <a:headEnd type="none" w="lg" len="lg"/>
              <a:tailEnd type="oval"/>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Les </a:t>
            </a:r>
            <a:r>
              <a:rPr lang="en-US" dirty="0" err="1" smtClean="0"/>
              <a:t>améliorations</a:t>
            </a:r>
            <a:r>
              <a:rPr lang="en-US" dirty="0" smtClean="0"/>
              <a:t> en </a:t>
            </a:r>
            <a:r>
              <a:rPr lang="en-US" dirty="0" err="1" smtClean="0"/>
              <a:t>détail</a:t>
            </a:r>
            <a:endParaRPr lang="en-US" dirty="0"/>
          </a:p>
        </p:txBody>
      </p:sp>
      <p:grpSp>
        <p:nvGrpSpPr>
          <p:cNvPr id="10" name="Content Placeholder 9"/>
          <p:cNvGrpSpPr>
            <a:grpSpLocks noGrp="1"/>
          </p:cNvGrpSpPr>
          <p:nvPr/>
        </p:nvGrpSpPr>
        <p:grpSpPr>
          <a:xfrm>
            <a:off x="381001" y="1582738"/>
            <a:ext cx="8321674" cy="4437062"/>
            <a:chOff x="521682" y="685800"/>
            <a:chExt cx="7946042" cy="5410200"/>
          </a:xfrm>
        </p:grpSpPr>
        <p:sp>
          <p:nvSpPr>
            <p:cNvPr id="11" name="Rounded Rectangle 10"/>
            <p:cNvSpPr/>
            <p:nvPr/>
          </p:nvSpPr>
          <p:spPr>
            <a:xfrm>
              <a:off x="521682" y="1357477"/>
              <a:ext cx="3593119" cy="2300122"/>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t>Les </a:t>
              </a:r>
              <a:r>
                <a:rPr lang="en-US" dirty="0" err="1" smtClean="0"/>
                <a:t>mécanismes</a:t>
              </a:r>
              <a:r>
                <a:rPr lang="en-US" dirty="0" smtClean="0"/>
                <a:t> </a:t>
              </a:r>
              <a:r>
                <a:rPr lang="en-US" dirty="0" err="1" smtClean="0"/>
                <a:t>incluent</a:t>
              </a:r>
              <a:r>
                <a:rPr lang="en-US" dirty="0" smtClean="0"/>
                <a:t> </a:t>
              </a:r>
              <a:r>
                <a:rPr lang="en-US" dirty="0" err="1" smtClean="0"/>
                <a:t>maintenant</a:t>
              </a:r>
              <a:r>
                <a:rPr lang="en-US" dirty="0" smtClean="0"/>
                <a:t> un orifice </a:t>
              </a:r>
              <a:r>
                <a:rPr lang="en-US" dirty="0" err="1" smtClean="0"/>
                <a:t>dans</a:t>
              </a:r>
              <a:r>
                <a:rPr lang="en-US" dirty="0" smtClean="0"/>
                <a:t> </a:t>
              </a:r>
              <a:r>
                <a:rPr lang="en-US" dirty="0" err="1" smtClean="0"/>
                <a:t>l’obturateur</a:t>
              </a:r>
              <a:r>
                <a:rPr lang="en-US" dirty="0" smtClean="0"/>
                <a:t> </a:t>
              </a:r>
              <a:r>
                <a:rPr lang="en-US" dirty="0" err="1" smtClean="0"/>
                <a:t>d’extrémité</a:t>
              </a:r>
              <a:r>
                <a:rPr lang="en-US" dirty="0"/>
                <a:t> </a:t>
              </a:r>
              <a:r>
                <a:rPr lang="en-US" dirty="0" smtClean="0"/>
                <a:t>qui </a:t>
              </a:r>
              <a:r>
                <a:rPr lang="en-US" dirty="0" err="1" smtClean="0"/>
                <a:t>permet</a:t>
              </a:r>
              <a:r>
                <a:rPr lang="en-US" dirty="0" smtClean="0"/>
                <a:t> </a:t>
              </a:r>
              <a:r>
                <a:rPr lang="en-US" dirty="0" err="1" smtClean="0"/>
                <a:t>l’évacuation</a:t>
              </a:r>
              <a:r>
                <a:rPr lang="en-US" dirty="0" smtClean="0"/>
                <a:t> des </a:t>
              </a:r>
              <a:r>
                <a:rPr lang="en-US" dirty="0" err="1" smtClean="0"/>
                <a:t>débris</a:t>
              </a:r>
              <a:r>
                <a:rPr lang="en-US" dirty="0" smtClean="0"/>
                <a:t> </a:t>
              </a:r>
              <a:r>
                <a:rPr lang="en-US" dirty="0" err="1" smtClean="0"/>
                <a:t>alimentaires</a:t>
              </a:r>
              <a:r>
                <a:rPr lang="en-US" dirty="0" smtClean="0"/>
                <a:t>, </a:t>
              </a:r>
              <a:r>
                <a:rPr lang="en-US" dirty="0" err="1" smtClean="0"/>
                <a:t>minimisant</a:t>
              </a:r>
              <a:r>
                <a:rPr lang="en-US" dirty="0" smtClean="0"/>
                <a:t> </a:t>
              </a:r>
              <a:r>
                <a:rPr lang="en-US" dirty="0" err="1" smtClean="0"/>
                <a:t>ainsi</a:t>
              </a:r>
              <a:r>
                <a:rPr lang="en-US" dirty="0" smtClean="0"/>
                <a:t> le </a:t>
              </a:r>
              <a:r>
                <a:rPr lang="en-US" dirty="0" err="1" smtClean="0"/>
                <a:t>risque</a:t>
              </a:r>
              <a:r>
                <a:rPr lang="en-US" dirty="0" smtClean="0"/>
                <a:t> </a:t>
              </a:r>
              <a:r>
                <a:rPr lang="en-US" dirty="0" err="1" smtClean="0"/>
                <a:t>d’accumulation</a:t>
              </a:r>
              <a:r>
                <a:rPr lang="en-US" dirty="0" smtClean="0"/>
                <a:t> de </a:t>
              </a:r>
              <a:r>
                <a:rPr lang="en-US" dirty="0" err="1" smtClean="0"/>
                <a:t>matière</a:t>
              </a:r>
              <a:r>
                <a:rPr lang="en-US" dirty="0" smtClean="0"/>
                <a:t> à </a:t>
              </a:r>
              <a:r>
                <a:rPr lang="en-US" dirty="0" err="1" smtClean="0"/>
                <a:t>l’intérieur</a:t>
              </a:r>
              <a:r>
                <a:rPr lang="en-US" dirty="0" smtClean="0"/>
                <a:t>. </a:t>
              </a:r>
              <a:endParaRPr lang="en-US" dirty="0"/>
            </a:p>
          </p:txBody>
        </p:sp>
        <p:grpSp>
          <p:nvGrpSpPr>
            <p:cNvPr id="12" name="Group 6"/>
            <p:cNvGrpSpPr/>
            <p:nvPr/>
          </p:nvGrpSpPr>
          <p:grpSpPr>
            <a:xfrm>
              <a:off x="685800" y="685800"/>
              <a:ext cx="7781924" cy="5410200"/>
              <a:chOff x="685800" y="685800"/>
              <a:chExt cx="7781924" cy="5410200"/>
            </a:xfrm>
          </p:grpSpPr>
          <p:pic>
            <p:nvPicPr>
              <p:cNvPr id="13" name="Picture 12" descr="Mech Comparison pic 3.TIF"/>
              <p:cNvPicPr>
                <a:picLocks noChangeAspect="1"/>
              </p:cNvPicPr>
              <p:nvPr/>
            </p:nvPicPr>
            <p:blipFill>
              <a:blip r:embed="rId2"/>
              <a:srcRect/>
              <a:stretch>
                <a:fillRect/>
              </a:stretch>
            </p:blipFill>
            <p:spPr>
              <a:xfrm>
                <a:off x="4114799" y="685800"/>
                <a:ext cx="4352925" cy="5181600"/>
              </a:xfrm>
              <a:prstGeom prst="rect">
                <a:avLst/>
              </a:prstGeom>
              <a:ln>
                <a:noFill/>
              </a:ln>
              <a:effectLst>
                <a:outerShdw blurRad="292100" dist="139700" dir="2700000" algn="tl" rotWithShape="0">
                  <a:srgbClr val="333333">
                    <a:alpha val="65000"/>
                  </a:srgbClr>
                </a:outerShdw>
              </a:effectLst>
            </p:spPr>
          </p:pic>
          <p:sp>
            <p:nvSpPr>
              <p:cNvPr id="14" name="Rounded Rectangle 13"/>
              <p:cNvSpPr/>
              <p:nvPr/>
            </p:nvSpPr>
            <p:spPr>
              <a:xfrm>
                <a:off x="685800" y="4795229"/>
                <a:ext cx="4495800" cy="1300771"/>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err="1" smtClean="0"/>
                  <a:t>L’obturateur</a:t>
                </a:r>
                <a:r>
                  <a:rPr lang="en-US" dirty="0" smtClean="0"/>
                  <a:t> </a:t>
                </a:r>
                <a:r>
                  <a:rPr lang="en-US" dirty="0" err="1" smtClean="0"/>
                  <a:t>d’extrémité</a:t>
                </a:r>
                <a:r>
                  <a:rPr lang="en-US" dirty="0" smtClean="0"/>
                  <a:t> </a:t>
                </a:r>
                <a:r>
                  <a:rPr lang="en-US" dirty="0" err="1" smtClean="0"/>
                  <a:t>est</a:t>
                </a:r>
                <a:r>
                  <a:rPr lang="en-US" dirty="0" smtClean="0"/>
                  <a:t> </a:t>
                </a:r>
                <a:r>
                  <a:rPr lang="en-US" dirty="0" err="1" smtClean="0"/>
                  <a:t>maintenant</a:t>
                </a:r>
                <a:r>
                  <a:rPr lang="en-US" dirty="0" smtClean="0"/>
                  <a:t> </a:t>
                </a:r>
                <a:r>
                  <a:rPr lang="en-US" dirty="0" err="1" smtClean="0"/>
                  <a:t>entièrement</a:t>
                </a:r>
                <a:r>
                  <a:rPr lang="en-US" dirty="0" smtClean="0"/>
                  <a:t> </a:t>
                </a:r>
                <a:r>
                  <a:rPr lang="en-US" dirty="0" err="1" smtClean="0"/>
                  <a:t>soudé</a:t>
                </a:r>
                <a:r>
                  <a:rPr lang="en-US" dirty="0" smtClean="0"/>
                  <a:t> au laser </a:t>
                </a:r>
                <a:r>
                  <a:rPr lang="en-US" dirty="0" err="1" smtClean="0"/>
                  <a:t>sur</a:t>
                </a:r>
                <a:r>
                  <a:rPr lang="en-US" dirty="0" smtClean="0"/>
                  <a:t> </a:t>
                </a:r>
                <a:r>
                  <a:rPr lang="en-US" dirty="0" err="1" smtClean="0"/>
                  <a:t>toute</a:t>
                </a:r>
                <a:r>
                  <a:rPr lang="en-US" dirty="0" smtClean="0"/>
                  <a:t> </a:t>
                </a:r>
                <a:r>
                  <a:rPr lang="en-US" dirty="0" err="1" smtClean="0"/>
                  <a:t>sa</a:t>
                </a:r>
                <a:r>
                  <a:rPr lang="en-US" dirty="0" smtClean="0"/>
                  <a:t> </a:t>
                </a:r>
                <a:r>
                  <a:rPr lang="en-US" dirty="0" err="1" smtClean="0"/>
                  <a:t>circonférence</a:t>
                </a:r>
                <a:r>
                  <a:rPr lang="en-US" dirty="0" smtClean="0"/>
                  <a:t> pour </a:t>
                </a:r>
                <a:r>
                  <a:rPr lang="en-US" dirty="0" err="1" smtClean="0"/>
                  <a:t>renforcer</a:t>
                </a:r>
                <a:r>
                  <a:rPr lang="en-US" dirty="0" smtClean="0"/>
                  <a:t> </a:t>
                </a:r>
                <a:r>
                  <a:rPr lang="en-US" dirty="0" err="1" smtClean="0"/>
                  <a:t>sa</a:t>
                </a:r>
                <a:r>
                  <a:rPr lang="en-US" dirty="0" smtClean="0"/>
                  <a:t> résistance et </a:t>
                </a:r>
                <a:r>
                  <a:rPr lang="en-US" dirty="0" err="1" smtClean="0"/>
                  <a:t>sa</a:t>
                </a:r>
                <a:r>
                  <a:rPr lang="en-US" dirty="0" smtClean="0"/>
                  <a:t> </a:t>
                </a:r>
                <a:r>
                  <a:rPr lang="en-US" dirty="0" err="1" smtClean="0"/>
                  <a:t>durabilité</a:t>
                </a:r>
                <a:r>
                  <a:rPr lang="en-US" dirty="0" smtClean="0"/>
                  <a:t> .</a:t>
                </a:r>
                <a:endParaRPr lang="en-US" dirty="0"/>
              </a:p>
            </p:txBody>
          </p:sp>
          <p:cxnSp>
            <p:nvCxnSpPr>
              <p:cNvPr id="15" name="Straight Arrow Connector 14"/>
              <p:cNvCxnSpPr>
                <a:stCxn id="13" idx="1"/>
              </p:cNvCxnSpPr>
              <p:nvPr/>
            </p:nvCxnSpPr>
            <p:spPr>
              <a:xfrm rot="10800000" flipH="1" flipV="1">
                <a:off x="4114799" y="3276600"/>
                <a:ext cx="1219200" cy="914400"/>
              </a:xfrm>
              <a:prstGeom prst="straightConnector1">
                <a:avLst/>
              </a:prstGeom>
              <a:ln w="38100" cap="rnd" cmpd="sng">
                <a:solidFill>
                  <a:schemeClr val="accent1">
                    <a:shade val="95000"/>
                    <a:satMod val="105000"/>
                  </a:schemeClr>
                </a:solidFill>
                <a:round/>
                <a:headEnd type="none" w="lg" len="lg"/>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4" idx="3"/>
              </p:cNvCxnSpPr>
              <p:nvPr/>
            </p:nvCxnSpPr>
            <p:spPr>
              <a:xfrm flipV="1">
                <a:off x="5181600" y="4114802"/>
                <a:ext cx="1600200" cy="1330813"/>
              </a:xfrm>
              <a:prstGeom prst="straightConnector1">
                <a:avLst/>
              </a:prstGeom>
              <a:ln w="38100" cap="rnd" cmpd="sng">
                <a:solidFill>
                  <a:schemeClr val="accent1">
                    <a:shade val="95000"/>
                    <a:satMod val="105000"/>
                  </a:schemeClr>
                </a:solidFill>
                <a:round/>
                <a:headEnd type="none" w="lg" len="lg"/>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Caractéristiques</a:t>
            </a:r>
            <a:r>
              <a:rPr lang="en-US" dirty="0" smtClean="0"/>
              <a:t> et </a:t>
            </a:r>
            <a:r>
              <a:rPr lang="en-US" dirty="0" err="1" smtClean="0"/>
              <a:t>avantages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04958020"/>
              </p:ext>
            </p:extLst>
          </p:nvPr>
        </p:nvGraphicFramePr>
        <p:xfrm>
          <a:off x="381000" y="1760846"/>
          <a:ext cx="8442325" cy="4426594"/>
        </p:xfrm>
        <a:graphic>
          <a:graphicData uri="http://schemas.openxmlformats.org/drawingml/2006/table">
            <a:tbl>
              <a:tblPr/>
              <a:tblGrid>
                <a:gridCol w="2041526"/>
                <a:gridCol w="3657600"/>
                <a:gridCol w="2743199"/>
              </a:tblGrid>
              <a:tr h="259312">
                <a:tc>
                  <a:txBody>
                    <a:bodyPr/>
                    <a:lstStyle/>
                    <a:p>
                      <a:pPr marL="0" marR="0" algn="just">
                        <a:spcBef>
                          <a:spcPts val="0"/>
                        </a:spcBef>
                        <a:spcAft>
                          <a:spcPts val="0"/>
                        </a:spcAft>
                      </a:pPr>
                      <a:r>
                        <a:rPr lang="en-US" sz="1800" b="1" dirty="0" err="1" smtClean="0">
                          <a:solidFill>
                            <a:schemeClr val="bg1"/>
                          </a:solidFill>
                          <a:latin typeface="Arial" pitchFamily="34" charset="0"/>
                          <a:ea typeface="Calibri"/>
                          <a:cs typeface="Arial" pitchFamily="34" charset="0"/>
                        </a:rPr>
                        <a:t>Caractéristique</a:t>
                      </a:r>
                      <a:endParaRPr lang="en-US" sz="1800" dirty="0">
                        <a:solidFill>
                          <a:schemeClr val="bg1"/>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80"/>
                    </a:solidFill>
                  </a:tcPr>
                </a:tc>
                <a:tc>
                  <a:txBody>
                    <a:bodyPr/>
                    <a:lstStyle/>
                    <a:p>
                      <a:pPr marL="0" marR="0" algn="just">
                        <a:spcBef>
                          <a:spcPts val="0"/>
                        </a:spcBef>
                        <a:spcAft>
                          <a:spcPts val="0"/>
                        </a:spcAft>
                      </a:pPr>
                      <a:r>
                        <a:rPr lang="en-US" sz="1800" b="1" dirty="0" err="1" smtClean="0">
                          <a:solidFill>
                            <a:schemeClr val="bg1"/>
                          </a:solidFill>
                          <a:latin typeface="Arial" pitchFamily="34" charset="0"/>
                          <a:ea typeface="Calibri"/>
                          <a:cs typeface="Arial" pitchFamily="34" charset="0"/>
                        </a:rPr>
                        <a:t>Attribut</a:t>
                      </a:r>
                      <a:endParaRPr lang="en-US" sz="1800" dirty="0">
                        <a:solidFill>
                          <a:schemeClr val="bg1"/>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80"/>
                    </a:solidFill>
                  </a:tcPr>
                </a:tc>
                <a:tc>
                  <a:txBody>
                    <a:bodyPr/>
                    <a:lstStyle/>
                    <a:p>
                      <a:pPr marL="0" marR="0" algn="just">
                        <a:spcBef>
                          <a:spcPts val="0"/>
                        </a:spcBef>
                        <a:spcAft>
                          <a:spcPts val="0"/>
                        </a:spcAft>
                      </a:pPr>
                      <a:r>
                        <a:rPr lang="en-US" sz="1800" b="1" dirty="0" err="1" smtClean="0">
                          <a:solidFill>
                            <a:schemeClr val="bg1"/>
                          </a:solidFill>
                          <a:latin typeface="Arial" pitchFamily="34" charset="0"/>
                          <a:ea typeface="Calibri"/>
                          <a:cs typeface="Arial" pitchFamily="34" charset="0"/>
                        </a:rPr>
                        <a:t>Avantage</a:t>
                      </a:r>
                      <a:endParaRPr lang="en-US" sz="1800" dirty="0">
                        <a:solidFill>
                          <a:schemeClr val="bg1"/>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80"/>
                    </a:solidFill>
                  </a:tcPr>
                </a:tc>
              </a:tr>
              <a:tr h="8249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300" baseline="0" noProof="0" dirty="0" smtClean="0">
                          <a:latin typeface="Arial" pitchFamily="34" charset="0"/>
                          <a:ea typeface="Calibri"/>
                          <a:cs typeface="Arial" pitchFamily="34" charset="0"/>
                        </a:rPr>
                        <a:t>Permet un accès 5-5 pendant la correction</a:t>
                      </a:r>
                      <a:endParaRPr lang="fr-FR" sz="1300" noProof="0" dirty="0" smtClean="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fr-FR" sz="1300" baseline="0" noProof="0" dirty="0" smtClean="0">
                          <a:latin typeface="Arial" pitchFamily="34" charset="0"/>
                          <a:ea typeface="Calibri"/>
                          <a:cs typeface="Arial" pitchFamily="34" charset="0"/>
                        </a:rPr>
                        <a:t>Supprime le potentiel d’un traitement en deux phases (en denture définitive). Optimise l’efficacité orthodontique globale tout en réduisant le temps de traitement total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300" noProof="0" dirty="0" smtClean="0">
                          <a:latin typeface="Arial" pitchFamily="34" charset="0"/>
                          <a:ea typeface="Calibri"/>
                          <a:cs typeface="Arial" pitchFamily="34" charset="0"/>
                        </a:rPr>
                        <a:t>Permet le traitement multi-bagues </a:t>
                      </a:r>
                      <a:r>
                        <a:rPr lang="fr-FR" sz="1300" baseline="0" noProof="0" dirty="0" smtClean="0">
                          <a:latin typeface="Arial" pitchFamily="34" charset="0"/>
                          <a:ea typeface="Calibri"/>
                          <a:cs typeface="Arial" pitchFamily="34" charset="0"/>
                        </a:rPr>
                        <a:t>simultanément à l’avancée mandibulaire</a:t>
                      </a:r>
                      <a:endParaRPr lang="fr-FR" sz="1300" noProof="0" dirty="0" smtClean="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7200">
                <a:tc>
                  <a:txBody>
                    <a:bodyPr/>
                    <a:lstStyle/>
                    <a:p>
                      <a:pPr marL="0" marR="0" algn="l">
                        <a:spcBef>
                          <a:spcPts val="0"/>
                        </a:spcBef>
                        <a:spcAft>
                          <a:spcPts val="0"/>
                        </a:spcAft>
                      </a:pPr>
                      <a:r>
                        <a:rPr lang="fr-FR" sz="1300" noProof="0" smtClean="0">
                          <a:latin typeface="Arial" pitchFamily="34" charset="0"/>
                          <a:ea typeface="Calibri"/>
                          <a:cs typeface="Arial" pitchFamily="34" charset="0"/>
                        </a:rPr>
                        <a:t>Filetage Spiralock renforcé</a:t>
                      </a:r>
                      <a:endParaRPr lang="fr-FR" sz="1300" noProof="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fr-FR" sz="1300" noProof="0" dirty="0" smtClean="0">
                          <a:latin typeface="Arial" pitchFamily="34" charset="0"/>
                          <a:ea typeface="Calibri"/>
                          <a:cs typeface="Arial" pitchFamily="34" charset="0"/>
                        </a:rPr>
                        <a:t>Evite le recours à des produits</a:t>
                      </a:r>
                      <a:r>
                        <a:rPr lang="fr-FR" sz="1300" baseline="0" noProof="0" dirty="0" smtClean="0">
                          <a:latin typeface="Arial" pitchFamily="34" charset="0"/>
                          <a:ea typeface="Calibri"/>
                          <a:cs typeface="Arial" pitchFamily="34" charset="0"/>
                        </a:rPr>
                        <a:t> de collages supplémentaires coûteux</a:t>
                      </a:r>
                      <a:r>
                        <a:rPr lang="fr-FR" sz="1300" noProof="0" dirty="0" smtClean="0">
                          <a:latin typeface="Arial" pitchFamily="34" charset="0"/>
                          <a:ea typeface="Calibri"/>
                          <a:cs typeface="Arial" pitchFamily="34" charset="0"/>
                        </a:rPr>
                        <a:t> (i.e. </a:t>
                      </a:r>
                      <a:r>
                        <a:rPr lang="fr-FR" sz="1300" noProof="0" dirty="0" err="1" smtClean="0">
                          <a:latin typeface="Arial" pitchFamily="34" charset="0"/>
                          <a:ea typeface="Calibri"/>
                          <a:cs typeface="Arial" pitchFamily="34" charset="0"/>
                        </a:rPr>
                        <a:t>Cekabond</a:t>
                      </a:r>
                      <a:r>
                        <a:rPr lang="fr-FR" sz="1300" noProof="0" dirty="0" smtClean="0">
                          <a:latin typeface="Arial" pitchFamily="34" charset="0"/>
                          <a:ea typeface="Calibri"/>
                          <a:cs typeface="Arial" pitchFamily="34" charset="0"/>
                        </a:rPr>
                        <a:t>) (nécessaire</a:t>
                      </a:r>
                      <a:r>
                        <a:rPr lang="fr-FR" sz="1300" baseline="0" noProof="0" dirty="0" smtClean="0">
                          <a:latin typeface="Arial" pitchFamily="34" charset="0"/>
                          <a:ea typeface="Calibri"/>
                          <a:cs typeface="Arial" pitchFamily="34" charset="0"/>
                        </a:rPr>
                        <a:t> préalablement pour faire tenir les vis)</a:t>
                      </a:r>
                      <a:endParaRPr lang="fr-FR" sz="1300" noProof="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fr-FR" sz="1300" noProof="0" dirty="0" smtClean="0">
                          <a:latin typeface="Arial" pitchFamily="34" charset="0"/>
                          <a:ea typeface="Calibri"/>
                          <a:cs typeface="Arial" pitchFamily="34" charset="0"/>
                        </a:rPr>
                        <a:t>Facilite l’engagement et renforce la tenue de la vis</a:t>
                      </a:r>
                      <a:endParaRPr lang="fr-FR" sz="1300" noProof="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7200">
                <a:tc>
                  <a:txBody>
                    <a:bodyPr/>
                    <a:lstStyle/>
                    <a:p>
                      <a:pPr marL="0" marR="0" algn="l">
                        <a:spcBef>
                          <a:spcPts val="0"/>
                        </a:spcBef>
                        <a:spcAft>
                          <a:spcPts val="0"/>
                        </a:spcAft>
                      </a:pPr>
                      <a:r>
                        <a:rPr lang="fr-FR" sz="1300" noProof="0" dirty="0" smtClean="0">
                          <a:latin typeface="Arial" pitchFamily="34" charset="0"/>
                          <a:ea typeface="Calibri"/>
                          <a:cs typeface="Arial" pitchFamily="34" charset="0"/>
                        </a:rPr>
                        <a:t>Taille réduite et compacte</a:t>
                      </a:r>
                      <a:endParaRPr lang="fr-FR" sz="1300" noProof="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fr-FR" sz="1300" baseline="0" noProof="0" dirty="0" smtClean="0">
                          <a:latin typeface="Arial" pitchFamily="34" charset="0"/>
                          <a:ea typeface="Calibri"/>
                          <a:cs typeface="Arial" pitchFamily="34" charset="0"/>
                        </a:rPr>
                        <a:t>Jusqu’à 50 % plus compact que les autres appareils de Classe II. Se place plus profondément dans la bouche</a:t>
                      </a:r>
                      <a:endParaRPr lang="fr-FR" sz="1300" noProof="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fr-FR" sz="1300" baseline="0" noProof="0" dirty="0" smtClean="0">
                          <a:latin typeface="Arial" pitchFamily="34" charset="0"/>
                          <a:ea typeface="Calibri"/>
                          <a:cs typeface="Arial" pitchFamily="34" charset="0"/>
                        </a:rPr>
                        <a:t>Améliore le confort et l’esthétique, réduit l’irritation des joues</a:t>
                      </a:r>
                      <a:endParaRPr lang="fr-FR" sz="1300" noProof="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1350">
                <a:tc>
                  <a:txBody>
                    <a:bodyPr/>
                    <a:lstStyle/>
                    <a:p>
                      <a:pPr marL="0" marR="0" algn="l">
                        <a:spcBef>
                          <a:spcPts val="0"/>
                        </a:spcBef>
                        <a:spcAft>
                          <a:spcPts val="0"/>
                        </a:spcAft>
                      </a:pPr>
                      <a:r>
                        <a:rPr lang="fr-FR" sz="1300" noProof="0" smtClean="0">
                          <a:latin typeface="Arial" pitchFamily="34" charset="0"/>
                          <a:ea typeface="Calibri"/>
                          <a:cs typeface="Arial" pitchFamily="34" charset="0"/>
                        </a:rPr>
                        <a:t>Technologie avancée</a:t>
                      </a:r>
                      <a:r>
                        <a:rPr lang="fr-FR" sz="1300" baseline="0" noProof="0" smtClean="0">
                          <a:latin typeface="Arial" pitchFamily="34" charset="0"/>
                          <a:ea typeface="Calibri"/>
                          <a:cs typeface="Arial" pitchFamily="34" charset="0"/>
                        </a:rPr>
                        <a:t> MIM (moulage par injection de métal</a:t>
                      </a:r>
                      <a:r>
                        <a:rPr lang="fr-FR" sz="1300" noProof="0" smtClean="0">
                          <a:latin typeface="Arial" pitchFamily="34" charset="0"/>
                          <a:ea typeface="Calibri"/>
                          <a:cs typeface="Arial" pitchFamily="34" charset="0"/>
                        </a:rPr>
                        <a:t>)</a:t>
                      </a:r>
                      <a:endParaRPr lang="fr-FR" sz="1300" noProof="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fr-FR" sz="1300" noProof="0" dirty="0" smtClean="0">
                          <a:latin typeface="Arial" pitchFamily="34" charset="0"/>
                          <a:ea typeface="Calibri"/>
                          <a:cs typeface="Arial" pitchFamily="34" charset="0"/>
                        </a:rPr>
                        <a:t>Cohérence du design et réduction</a:t>
                      </a:r>
                      <a:r>
                        <a:rPr lang="fr-FR" sz="1300" baseline="0" noProof="0" dirty="0" smtClean="0">
                          <a:latin typeface="Arial" pitchFamily="34" charset="0"/>
                          <a:ea typeface="Calibri"/>
                          <a:cs typeface="Arial" pitchFamily="34" charset="0"/>
                        </a:rPr>
                        <a:t> du nombre de composants</a:t>
                      </a:r>
                      <a:endParaRPr lang="fr-FR" sz="1300" noProof="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fr-FR" sz="1300" noProof="0" dirty="0" smtClean="0">
                          <a:latin typeface="Arial" pitchFamily="34" charset="0"/>
                          <a:ea typeface="Calibri"/>
                          <a:cs typeface="Arial" pitchFamily="34" charset="0"/>
                        </a:rPr>
                        <a:t>Garantie</a:t>
                      </a:r>
                      <a:r>
                        <a:rPr lang="fr-FR" sz="1300" baseline="0" noProof="0" dirty="0" smtClean="0">
                          <a:latin typeface="Arial" pitchFamily="34" charset="0"/>
                          <a:ea typeface="Calibri"/>
                          <a:cs typeface="Arial" pitchFamily="34" charset="0"/>
                        </a:rPr>
                        <a:t> un appareil durable et robuste</a:t>
                      </a:r>
                      <a:endParaRPr lang="fr-FR" sz="1300" noProof="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34050">
                <a:tc>
                  <a:txBody>
                    <a:bodyPr/>
                    <a:lstStyle/>
                    <a:p>
                      <a:pPr marL="0" marR="0" algn="l">
                        <a:spcBef>
                          <a:spcPts val="0"/>
                        </a:spcBef>
                        <a:spcAft>
                          <a:spcPts val="0"/>
                        </a:spcAft>
                      </a:pPr>
                      <a:r>
                        <a:rPr lang="fr-FR" sz="1300" noProof="0" smtClean="0">
                          <a:latin typeface="Arial" pitchFamily="34" charset="0"/>
                          <a:ea typeface="Calibri"/>
                          <a:cs typeface="Arial" pitchFamily="34" charset="0"/>
                        </a:rPr>
                        <a:t>Partenariat unique  répondant</a:t>
                      </a:r>
                      <a:r>
                        <a:rPr lang="fr-FR" sz="1300" baseline="0" noProof="0" smtClean="0">
                          <a:latin typeface="Arial" pitchFamily="34" charset="0"/>
                          <a:ea typeface="Calibri"/>
                          <a:cs typeface="Arial" pitchFamily="34" charset="0"/>
                        </a:rPr>
                        <a:t> aux besoins de votre cabinet</a:t>
                      </a:r>
                      <a:endParaRPr lang="fr-FR" sz="1300" noProof="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fr-FR" sz="1300" noProof="0" smtClean="0">
                          <a:latin typeface="Arial" pitchFamily="34" charset="0"/>
                          <a:ea typeface="Calibri"/>
                          <a:cs typeface="Arial" pitchFamily="34" charset="0"/>
                        </a:rPr>
                        <a:t>Différentes options disponibles pour répondre aux besoins spécifiques</a:t>
                      </a:r>
                      <a:r>
                        <a:rPr lang="fr-FR" sz="1300" baseline="0" noProof="0" smtClean="0">
                          <a:latin typeface="Arial" pitchFamily="34" charset="0"/>
                          <a:ea typeface="Calibri"/>
                          <a:cs typeface="Arial" pitchFamily="34" charset="0"/>
                        </a:rPr>
                        <a:t> de vos patients et de votre cabinet</a:t>
                      </a:r>
                      <a:endParaRPr lang="fr-FR" sz="1300" noProof="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fr-FR" sz="1300" noProof="0" dirty="0" smtClean="0">
                          <a:latin typeface="Arial" pitchFamily="34" charset="0"/>
                          <a:ea typeface="Calibri"/>
                          <a:cs typeface="Arial" pitchFamily="34" charset="0"/>
                        </a:rPr>
                        <a:t>Kit patient disponible via </a:t>
                      </a:r>
                      <a:r>
                        <a:rPr lang="fr-FR" sz="1300" noProof="0" dirty="0" err="1" smtClean="0">
                          <a:latin typeface="Arial" pitchFamily="34" charset="0"/>
                          <a:ea typeface="Calibri"/>
                          <a:cs typeface="Arial" pitchFamily="34" charset="0"/>
                        </a:rPr>
                        <a:t>Ormco</a:t>
                      </a:r>
                      <a:r>
                        <a:rPr lang="fr-FR" sz="1300" noProof="0" dirty="0" smtClean="0">
                          <a:latin typeface="Arial" pitchFamily="34" charset="0"/>
                          <a:ea typeface="Calibri"/>
                          <a:cs typeface="Arial" pitchFamily="34" charset="0"/>
                        </a:rPr>
                        <a:t>, ou appareils personnalisés conçus via AOA en fonction des</a:t>
                      </a:r>
                      <a:r>
                        <a:rPr lang="fr-FR" sz="1300" baseline="0" noProof="0" dirty="0" smtClean="0">
                          <a:latin typeface="Arial" pitchFamily="34" charset="0"/>
                          <a:ea typeface="Calibri"/>
                          <a:cs typeface="Arial" pitchFamily="34" charset="0"/>
                        </a:rPr>
                        <a:t> contraintes spécifiques à chaque patient </a:t>
                      </a:r>
                      <a:endParaRPr lang="fr-FR" sz="1300" noProof="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2074">
                <a:tc>
                  <a:txBody>
                    <a:bodyPr/>
                    <a:lstStyle/>
                    <a:p>
                      <a:pPr marL="0" marR="0" algn="l">
                        <a:spcBef>
                          <a:spcPts val="0"/>
                        </a:spcBef>
                        <a:spcAft>
                          <a:spcPts val="0"/>
                        </a:spcAft>
                        <a:tabLst>
                          <a:tab pos="668020" algn="l"/>
                        </a:tabLst>
                      </a:pPr>
                      <a:r>
                        <a:rPr lang="fr-FR" sz="1300" noProof="0" smtClean="0">
                          <a:latin typeface="Arial" pitchFamily="34" charset="0"/>
                          <a:ea typeface="Calibri"/>
                          <a:cs typeface="Arial" pitchFamily="34" charset="0"/>
                        </a:rPr>
                        <a:t>Logement de vis double supérieur et inférieur</a:t>
                      </a:r>
                      <a:endParaRPr lang="fr-FR" sz="1300" noProof="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fr-FR" sz="1300" noProof="0" dirty="0" smtClean="0">
                          <a:latin typeface="Arial" pitchFamily="34" charset="0"/>
                          <a:ea typeface="Calibri"/>
                          <a:cs typeface="Arial" pitchFamily="34" charset="0"/>
                        </a:rPr>
                        <a:t>Offre plus de possibilités d’activation tout au</a:t>
                      </a:r>
                      <a:r>
                        <a:rPr lang="fr-FR" sz="1300" baseline="0" noProof="0" dirty="0" smtClean="0">
                          <a:latin typeface="Arial" pitchFamily="34" charset="0"/>
                          <a:ea typeface="Calibri"/>
                          <a:cs typeface="Arial" pitchFamily="34" charset="0"/>
                        </a:rPr>
                        <a:t> long du traitement</a:t>
                      </a:r>
                      <a:r>
                        <a:rPr lang="fr-FR" sz="1300" noProof="0" dirty="0" smtClean="0">
                          <a:latin typeface="Arial" pitchFamily="34" charset="0"/>
                          <a:ea typeface="Calibri"/>
                          <a:cs typeface="Arial" pitchFamily="34" charset="0"/>
                        </a:rPr>
                        <a:t>.</a:t>
                      </a:r>
                      <a:endParaRPr lang="fr-FR" sz="1300" noProof="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fr-FR" sz="1300" noProof="0" dirty="0" smtClean="0">
                          <a:latin typeface="Arial" pitchFamily="34" charset="0"/>
                          <a:ea typeface="Calibri"/>
                          <a:cs typeface="Arial" pitchFamily="34" charset="0"/>
                        </a:rPr>
                        <a:t>Réduit</a:t>
                      </a:r>
                      <a:r>
                        <a:rPr lang="fr-FR" sz="1300" baseline="0" noProof="0" dirty="0" smtClean="0">
                          <a:latin typeface="Arial" pitchFamily="34" charset="0"/>
                          <a:ea typeface="Calibri"/>
                          <a:cs typeface="Arial" pitchFamily="34" charset="0"/>
                        </a:rPr>
                        <a:t> </a:t>
                      </a:r>
                      <a:r>
                        <a:rPr lang="fr-FR" sz="1300" noProof="0" dirty="0" smtClean="0">
                          <a:latin typeface="Arial" pitchFamily="34" charset="0"/>
                          <a:ea typeface="Calibri"/>
                          <a:cs typeface="Arial" pitchFamily="34" charset="0"/>
                        </a:rPr>
                        <a:t>le recours aux cales</a:t>
                      </a:r>
                      <a:r>
                        <a:rPr lang="fr-FR" sz="1300" baseline="0" noProof="0" dirty="0" smtClean="0">
                          <a:latin typeface="Arial" pitchFamily="34" charset="0"/>
                          <a:ea typeface="Calibri"/>
                          <a:cs typeface="Arial" pitchFamily="34" charset="0"/>
                        </a:rPr>
                        <a:t> d’activation (« C » </a:t>
                      </a:r>
                      <a:r>
                        <a:rPr lang="fr-FR" sz="1300" baseline="0" noProof="0" dirty="0" err="1" smtClean="0">
                          <a:latin typeface="Arial" pitchFamily="34" charset="0"/>
                          <a:ea typeface="Calibri"/>
                          <a:cs typeface="Arial" pitchFamily="34" charset="0"/>
                        </a:rPr>
                        <a:t>spacers</a:t>
                      </a:r>
                      <a:r>
                        <a:rPr lang="fr-FR" sz="1300" baseline="0" noProof="0" dirty="0" smtClean="0">
                          <a:latin typeface="Arial" pitchFamily="34" charset="0"/>
                          <a:ea typeface="Calibri"/>
                          <a:cs typeface="Arial" pitchFamily="34" charset="0"/>
                        </a:rPr>
                        <a:t>)</a:t>
                      </a:r>
                      <a:endParaRPr lang="fr-FR" sz="1300" noProof="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Amélioration</a:t>
            </a:r>
            <a:r>
              <a:rPr lang="en-US" dirty="0" smtClean="0"/>
              <a:t> du </a:t>
            </a:r>
            <a:r>
              <a:rPr lang="en-US" dirty="0" err="1" smtClean="0"/>
              <a:t>confort</a:t>
            </a:r>
            <a:endParaRPr lang="en-US" dirty="0"/>
          </a:p>
        </p:txBody>
      </p:sp>
      <p:grpSp>
        <p:nvGrpSpPr>
          <p:cNvPr id="4" name="Content Placeholder 3"/>
          <p:cNvGrpSpPr>
            <a:grpSpLocks noGrp="1"/>
          </p:cNvGrpSpPr>
          <p:nvPr/>
        </p:nvGrpSpPr>
        <p:grpSpPr>
          <a:xfrm>
            <a:off x="1219200" y="1905000"/>
            <a:ext cx="6248399" cy="3767195"/>
            <a:chOff x="4446411" y="2407423"/>
            <a:chExt cx="2777066" cy="2310187"/>
          </a:xfrm>
        </p:grpSpPr>
        <p:pic>
          <p:nvPicPr>
            <p:cNvPr id="5" name="Picture 5" descr="_MG_2402.jpg"/>
            <p:cNvPicPr>
              <a:picLocks noChangeAspect="1"/>
            </p:cNvPicPr>
            <p:nvPr/>
          </p:nvPicPr>
          <p:blipFill>
            <a:blip r:embed="rId2"/>
            <a:srcRect/>
            <a:stretch>
              <a:fillRect/>
            </a:stretch>
          </p:blipFill>
          <p:spPr bwMode="auto">
            <a:xfrm>
              <a:off x="4446411" y="2407423"/>
              <a:ext cx="2777066" cy="1992845"/>
            </a:xfrm>
            <a:prstGeom prst="rect">
              <a:avLst/>
            </a:prstGeom>
            <a:noFill/>
            <a:ln w="9525">
              <a:noFill/>
              <a:miter lim="800000"/>
              <a:headEnd/>
              <a:tailEnd/>
            </a:ln>
          </p:spPr>
        </p:pic>
        <p:sp>
          <p:nvSpPr>
            <p:cNvPr id="6" name="TextBox 6"/>
            <p:cNvSpPr txBox="1">
              <a:spLocks noChangeArrowheads="1"/>
            </p:cNvSpPr>
            <p:nvPr/>
          </p:nvSpPr>
          <p:spPr bwMode="auto">
            <a:xfrm>
              <a:off x="4886678" y="4509996"/>
              <a:ext cx="2133600" cy="207614"/>
            </a:xfrm>
            <a:prstGeom prst="rect">
              <a:avLst/>
            </a:prstGeom>
            <a:noFill/>
            <a:ln w="9525">
              <a:noFill/>
              <a:miter lim="800000"/>
              <a:headEnd/>
              <a:tailEnd/>
            </a:ln>
          </p:spPr>
          <p:txBody>
            <a:bodyPr>
              <a:spAutoFit/>
            </a:bodyPr>
            <a:lstStyle/>
            <a:p>
              <a:pPr algn="ctr"/>
              <a:r>
                <a:rPr lang="en-US" sz="1600" b="1" dirty="0" err="1"/>
                <a:t>MiniScope</a:t>
              </a:r>
              <a:r>
                <a:rPr lang="en-US" sz="1600" b="1" dirty="0"/>
                <a:t> </a:t>
              </a:r>
              <a:r>
                <a:rPr lang="en-US" sz="1600" b="1" dirty="0" smtClean="0"/>
                <a:t>                   vs.                   </a:t>
              </a:r>
              <a:r>
                <a:rPr lang="en-US" sz="1600" b="1" dirty="0"/>
                <a:t>AdvanSync</a:t>
              </a:r>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Amélioration</a:t>
            </a:r>
            <a:r>
              <a:rPr lang="en-US" dirty="0" smtClean="0"/>
              <a:t> du </a:t>
            </a:r>
            <a:r>
              <a:rPr lang="en-US" dirty="0" err="1" smtClean="0"/>
              <a:t>confort</a:t>
            </a:r>
            <a:r>
              <a:rPr lang="en-US" dirty="0" smtClean="0"/>
              <a:t> - Initial</a:t>
            </a:r>
            <a:endParaRPr lang="en-US" dirty="0"/>
          </a:p>
        </p:txBody>
      </p:sp>
      <p:pic>
        <p:nvPicPr>
          <p:cNvPr id="4" name="Content Placeholder 3" descr="Initial Facial Front Smiling.jpg"/>
          <p:cNvPicPr>
            <a:picLocks noGrp="1" noChangeAspect="1"/>
          </p:cNvPicPr>
          <p:nvPr>
            <p:ph idx="1"/>
          </p:nvPr>
        </p:nvPicPr>
        <p:blipFill>
          <a:blip r:embed="rId2"/>
          <a:stretch>
            <a:fillRect/>
          </a:stretch>
        </p:blipFill>
        <p:spPr>
          <a:xfrm>
            <a:off x="0" y="1600200"/>
            <a:ext cx="2893512" cy="3352800"/>
          </a:xfrm>
        </p:spPr>
      </p:pic>
      <p:pic>
        <p:nvPicPr>
          <p:cNvPr id="5" name="Picture 4" descr="Initial Facial Front.jpg"/>
          <p:cNvPicPr>
            <a:picLocks noChangeAspect="1"/>
          </p:cNvPicPr>
          <p:nvPr/>
        </p:nvPicPr>
        <p:blipFill>
          <a:blip r:embed="rId3">
            <a:clrChange>
              <a:clrFrom>
                <a:srgbClr val="FEFEFE"/>
              </a:clrFrom>
              <a:clrTo>
                <a:srgbClr val="FEFEFE">
                  <a:alpha val="0"/>
                </a:srgbClr>
              </a:clrTo>
            </a:clrChange>
          </a:blip>
          <a:stretch>
            <a:fillRect/>
          </a:stretch>
        </p:blipFill>
        <p:spPr>
          <a:xfrm>
            <a:off x="2819400" y="1447800"/>
            <a:ext cx="3049466" cy="3529390"/>
          </a:xfrm>
          <a:prstGeom prst="rect">
            <a:avLst/>
          </a:prstGeom>
        </p:spPr>
      </p:pic>
      <p:pic>
        <p:nvPicPr>
          <p:cNvPr id="6" name="Picture 5" descr="Initial Facial Profile.jpg"/>
          <p:cNvPicPr>
            <a:picLocks noChangeAspect="1"/>
          </p:cNvPicPr>
          <p:nvPr/>
        </p:nvPicPr>
        <p:blipFill>
          <a:blip r:embed="rId4"/>
          <a:stretch>
            <a:fillRect/>
          </a:stretch>
        </p:blipFill>
        <p:spPr>
          <a:xfrm>
            <a:off x="5945066" y="1324052"/>
            <a:ext cx="3198934" cy="3705148"/>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914400"/>
            <a:ext cx="6248400" cy="639763"/>
          </a:xfrm>
        </p:spPr>
        <p:txBody>
          <a:bodyPr/>
          <a:lstStyle/>
          <a:p>
            <a:pPr algn="ctr"/>
            <a:r>
              <a:rPr lang="en-US" dirty="0" err="1" smtClean="0"/>
              <a:t>Miniscope</a:t>
            </a:r>
            <a:endParaRPr lang="en-US" dirty="0"/>
          </a:p>
        </p:txBody>
      </p:sp>
      <p:pic>
        <p:nvPicPr>
          <p:cNvPr id="5" name="Content Placeholder 4" descr="Miniscope Facial Front Smiling.jpg"/>
          <p:cNvPicPr>
            <a:picLocks noGrp="1" noChangeAspect="1"/>
          </p:cNvPicPr>
          <p:nvPr>
            <p:ph idx="1"/>
          </p:nvPr>
        </p:nvPicPr>
        <p:blipFill>
          <a:blip r:embed="rId2">
            <a:clrChange>
              <a:clrFrom>
                <a:srgbClr val="FFFFFF"/>
              </a:clrFrom>
              <a:clrTo>
                <a:srgbClr val="FFFFFF">
                  <a:alpha val="0"/>
                </a:srgbClr>
              </a:clrTo>
            </a:clrChange>
          </a:blip>
          <a:stretch>
            <a:fillRect/>
          </a:stretch>
        </p:blipFill>
        <p:spPr>
          <a:xfrm>
            <a:off x="76200" y="1371600"/>
            <a:ext cx="2964250" cy="3438218"/>
          </a:xfrm>
        </p:spPr>
      </p:pic>
      <p:pic>
        <p:nvPicPr>
          <p:cNvPr id="6" name="Picture 5" descr="Miniscope Facial Front.jpg"/>
          <p:cNvPicPr>
            <a:picLocks noChangeAspect="1"/>
          </p:cNvPicPr>
          <p:nvPr/>
        </p:nvPicPr>
        <p:blipFill>
          <a:blip r:embed="rId3"/>
          <a:stretch>
            <a:fillRect/>
          </a:stretch>
        </p:blipFill>
        <p:spPr>
          <a:xfrm>
            <a:off x="2926671" y="1379844"/>
            <a:ext cx="3028646" cy="3514418"/>
          </a:xfrm>
          <a:prstGeom prst="rect">
            <a:avLst/>
          </a:prstGeom>
        </p:spPr>
      </p:pic>
      <p:pic>
        <p:nvPicPr>
          <p:cNvPr id="7" name="Picture 6" descr="Miniscope Facial Profile.jpg"/>
          <p:cNvPicPr>
            <a:picLocks noChangeAspect="1"/>
          </p:cNvPicPr>
          <p:nvPr/>
        </p:nvPicPr>
        <p:blipFill>
          <a:blip r:embed="rId4"/>
          <a:stretch>
            <a:fillRect/>
          </a:stretch>
        </p:blipFill>
        <p:spPr>
          <a:xfrm>
            <a:off x="6095999" y="1379844"/>
            <a:ext cx="3030691" cy="3514418"/>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999708"/>
            <a:ext cx="6248400" cy="639763"/>
          </a:xfrm>
        </p:spPr>
        <p:txBody>
          <a:bodyPr/>
          <a:lstStyle/>
          <a:p>
            <a:pPr algn="ctr"/>
            <a:r>
              <a:rPr lang="en-US" dirty="0" smtClean="0"/>
              <a:t>AdvanSync 2</a:t>
            </a:r>
            <a:endParaRPr lang="en-US" dirty="0"/>
          </a:p>
        </p:txBody>
      </p:sp>
      <p:pic>
        <p:nvPicPr>
          <p:cNvPr id="6" name="Content Placeholder 5" descr="AdvanSync Facial Front.jpg"/>
          <p:cNvPicPr>
            <a:picLocks noGrp="1" noChangeAspect="1"/>
          </p:cNvPicPr>
          <p:nvPr>
            <p:ph idx="1"/>
          </p:nvPr>
        </p:nvPicPr>
        <p:blipFill>
          <a:blip r:embed="rId2"/>
          <a:stretch>
            <a:fillRect/>
          </a:stretch>
        </p:blipFill>
        <p:spPr>
          <a:xfrm>
            <a:off x="3276600" y="2038729"/>
            <a:ext cx="2889873" cy="3351588"/>
          </a:xfrm>
        </p:spPr>
      </p:pic>
      <p:pic>
        <p:nvPicPr>
          <p:cNvPr id="2050" name="Picture 2" descr="C:\Documents and Settings\brandy.lewis\Desktop\Advansync\Bill Dischinger\AdvanSync Pictures\AdvanSync Facial Front Smiling.jpg"/>
          <p:cNvPicPr>
            <a:picLocks noChangeAspect="1" noChangeArrowheads="1"/>
          </p:cNvPicPr>
          <p:nvPr/>
        </p:nvPicPr>
        <p:blipFill>
          <a:blip r:embed="rId3"/>
          <a:srcRect/>
          <a:stretch>
            <a:fillRect/>
          </a:stretch>
        </p:blipFill>
        <p:spPr bwMode="auto">
          <a:xfrm flipH="1">
            <a:off x="287177" y="2031915"/>
            <a:ext cx="2896189" cy="3358402"/>
          </a:xfrm>
          <a:prstGeom prst="rect">
            <a:avLst/>
          </a:prstGeom>
          <a:noFill/>
        </p:spPr>
      </p:pic>
      <p:pic>
        <p:nvPicPr>
          <p:cNvPr id="7" name="Picture 6" descr="AdvanSync Facial Profile.jpg"/>
          <p:cNvPicPr>
            <a:picLocks noChangeAspect="1"/>
          </p:cNvPicPr>
          <p:nvPr/>
        </p:nvPicPr>
        <p:blipFill>
          <a:blip r:embed="rId4"/>
          <a:stretch>
            <a:fillRect/>
          </a:stretch>
        </p:blipFill>
        <p:spPr>
          <a:xfrm>
            <a:off x="6248400" y="1905000"/>
            <a:ext cx="3005026" cy="3485317"/>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Miniscope</a:t>
            </a:r>
            <a:r>
              <a:rPr lang="en-US" dirty="0" smtClean="0"/>
              <a:t> vs. AdvanSync 2</a:t>
            </a:r>
            <a:endParaRPr lang="en-US" dirty="0"/>
          </a:p>
        </p:txBody>
      </p:sp>
      <p:sp>
        <p:nvSpPr>
          <p:cNvPr id="3" name="Content Placeholder 2"/>
          <p:cNvSpPr>
            <a:spLocks noGrp="1"/>
          </p:cNvSpPr>
          <p:nvPr>
            <p:ph idx="1"/>
          </p:nvPr>
        </p:nvSpPr>
        <p:spPr>
          <a:xfrm>
            <a:off x="2057400" y="5724218"/>
            <a:ext cx="5638800" cy="550330"/>
          </a:xfrm>
        </p:spPr>
        <p:txBody>
          <a:bodyPr>
            <a:normAutofit fontScale="77500" lnSpcReduction="20000"/>
          </a:bodyPr>
          <a:lstStyle/>
          <a:p>
            <a:pPr marL="0" indent="0">
              <a:buNone/>
            </a:pPr>
            <a:r>
              <a:rPr lang="en-US" b="1" dirty="0" err="1">
                <a:solidFill>
                  <a:srgbClr val="313232"/>
                </a:solidFill>
              </a:rPr>
              <a:t>MiniScope</a:t>
            </a:r>
            <a:r>
              <a:rPr lang="en-US" b="1" dirty="0">
                <a:solidFill>
                  <a:srgbClr val="313232"/>
                </a:solidFill>
              </a:rPr>
              <a:t>                    vs.              </a:t>
            </a:r>
            <a:r>
              <a:rPr lang="en-US" b="1" dirty="0" smtClean="0">
                <a:solidFill>
                  <a:srgbClr val="313232"/>
                </a:solidFill>
              </a:rPr>
              <a:t> </a:t>
            </a:r>
            <a:r>
              <a:rPr lang="en-US" b="1" dirty="0" err="1" smtClean="0">
                <a:solidFill>
                  <a:srgbClr val="313232"/>
                </a:solidFill>
              </a:rPr>
              <a:t>AdvanSync</a:t>
            </a:r>
            <a:r>
              <a:rPr lang="en-US" b="1" dirty="0">
                <a:solidFill>
                  <a:srgbClr val="313232"/>
                </a:solidFill>
              </a:rPr>
              <a:t> </a:t>
            </a:r>
            <a:r>
              <a:rPr lang="en-US" b="1" dirty="0" smtClean="0">
                <a:solidFill>
                  <a:srgbClr val="313232"/>
                </a:solidFill>
              </a:rPr>
              <a:t>2</a:t>
            </a:r>
            <a:endParaRPr lang="en-US" b="1" dirty="0">
              <a:solidFill>
                <a:srgbClr val="313232"/>
              </a:solidFill>
            </a:endParaRPr>
          </a:p>
        </p:txBody>
      </p:sp>
      <p:pic>
        <p:nvPicPr>
          <p:cNvPr id="4" name="Picture 3" descr="Miniscope Facial Front.jpg"/>
          <p:cNvPicPr>
            <a:picLocks noChangeAspect="1"/>
          </p:cNvPicPr>
          <p:nvPr/>
        </p:nvPicPr>
        <p:blipFill>
          <a:blip r:embed="rId2"/>
          <a:stretch>
            <a:fillRect/>
          </a:stretch>
        </p:blipFill>
        <p:spPr>
          <a:xfrm>
            <a:off x="1066800" y="1833654"/>
            <a:ext cx="3352800" cy="3890564"/>
          </a:xfrm>
          <a:prstGeom prst="rect">
            <a:avLst/>
          </a:prstGeom>
          <a:ln>
            <a:noFill/>
          </a:ln>
        </p:spPr>
      </p:pic>
      <p:pic>
        <p:nvPicPr>
          <p:cNvPr id="5" name="Content Placeholder 5" descr="AdvanSync Facial Front.jpg"/>
          <p:cNvPicPr>
            <a:picLocks noChangeAspect="1"/>
          </p:cNvPicPr>
          <p:nvPr/>
        </p:nvPicPr>
        <p:blipFill>
          <a:blip r:embed="rId3"/>
          <a:stretch>
            <a:fillRect/>
          </a:stretch>
        </p:blipFill>
        <p:spPr>
          <a:xfrm>
            <a:off x="4724400" y="1905000"/>
            <a:ext cx="3227380" cy="3743018"/>
          </a:xfrm>
          <a:prstGeom prst="rect">
            <a:avLst/>
          </a:prstGeom>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Indications pour le kit</a:t>
            </a:r>
            <a:endParaRPr lang="en-US" dirty="0"/>
          </a:p>
        </p:txBody>
      </p:sp>
      <p:sp>
        <p:nvSpPr>
          <p:cNvPr id="3" name="Content Placeholder 2"/>
          <p:cNvSpPr>
            <a:spLocks noGrp="1"/>
          </p:cNvSpPr>
          <p:nvPr>
            <p:ph idx="1"/>
          </p:nvPr>
        </p:nvSpPr>
        <p:spPr/>
        <p:txBody>
          <a:bodyPr>
            <a:normAutofit/>
          </a:bodyPr>
          <a:lstStyle/>
          <a:p>
            <a:r>
              <a:rPr lang="en-US" dirty="0" err="1" smtClean="0"/>
              <a:t>Praticiens</a:t>
            </a:r>
            <a:r>
              <a:rPr lang="en-US" dirty="0" smtClean="0"/>
              <a:t> </a:t>
            </a:r>
            <a:r>
              <a:rPr lang="en-US" dirty="0" err="1" smtClean="0"/>
              <a:t>recherchant</a:t>
            </a:r>
            <a:r>
              <a:rPr lang="en-US" dirty="0" smtClean="0"/>
              <a:t> </a:t>
            </a:r>
            <a:r>
              <a:rPr lang="en-US" dirty="0" err="1" smtClean="0"/>
              <a:t>l’avantage</a:t>
            </a:r>
            <a:r>
              <a:rPr lang="en-US" dirty="0" smtClean="0"/>
              <a:t> </a:t>
            </a:r>
            <a:r>
              <a:rPr lang="en-US" dirty="0" err="1" smtClean="0"/>
              <a:t>d’une</a:t>
            </a:r>
            <a:r>
              <a:rPr lang="en-US" dirty="0" smtClean="0"/>
              <a:t> adaptation </a:t>
            </a:r>
            <a:r>
              <a:rPr lang="en-US" dirty="0" err="1" smtClean="0"/>
              <a:t>immédiate</a:t>
            </a:r>
            <a:r>
              <a:rPr lang="en-US" dirty="0" smtClean="0"/>
              <a:t> de </a:t>
            </a:r>
            <a:r>
              <a:rPr lang="en-US" dirty="0" err="1" smtClean="0"/>
              <a:t>l’appareil</a:t>
            </a:r>
            <a:r>
              <a:rPr lang="en-US" dirty="0" smtClean="0"/>
              <a:t>.</a:t>
            </a:r>
          </a:p>
          <a:p>
            <a:r>
              <a:rPr lang="en-US" dirty="0" smtClean="0"/>
              <a:t>Arcades déjà </a:t>
            </a:r>
            <a:r>
              <a:rPr lang="en-US" dirty="0" err="1" smtClean="0"/>
              <a:t>quasiment</a:t>
            </a:r>
            <a:r>
              <a:rPr lang="en-US" dirty="0" smtClean="0"/>
              <a:t> de </a:t>
            </a:r>
            <a:r>
              <a:rPr lang="en-US" dirty="0" err="1" smtClean="0"/>
              <a:t>niveau</a:t>
            </a:r>
            <a:r>
              <a:rPr lang="en-US" dirty="0" smtClean="0"/>
              <a:t> et </a:t>
            </a:r>
            <a:r>
              <a:rPr lang="en-US" dirty="0" err="1" smtClean="0"/>
              <a:t>molaires</a:t>
            </a:r>
            <a:r>
              <a:rPr lang="en-US" dirty="0" smtClean="0"/>
              <a:t> </a:t>
            </a:r>
            <a:r>
              <a:rPr lang="en-US" dirty="0" err="1" smtClean="0"/>
              <a:t>correctement</a:t>
            </a:r>
            <a:r>
              <a:rPr lang="en-US" dirty="0" smtClean="0"/>
              <a:t> </a:t>
            </a:r>
            <a:r>
              <a:rPr lang="en-US" dirty="0" err="1" smtClean="0"/>
              <a:t>alignées</a:t>
            </a:r>
            <a:r>
              <a:rPr lang="en-US" dirty="0" smtClean="0"/>
              <a:t>, </a:t>
            </a:r>
            <a:r>
              <a:rPr lang="en-US" dirty="0" err="1" smtClean="0"/>
              <a:t>permettant</a:t>
            </a:r>
            <a:r>
              <a:rPr lang="en-US" dirty="0" smtClean="0"/>
              <a:t> </a:t>
            </a:r>
            <a:r>
              <a:rPr lang="en-US" dirty="0" err="1" smtClean="0"/>
              <a:t>l’engagement</a:t>
            </a:r>
            <a:r>
              <a:rPr lang="en-US" dirty="0" smtClean="0"/>
              <a:t> </a:t>
            </a:r>
            <a:r>
              <a:rPr lang="en-US" dirty="0" err="1" smtClean="0"/>
              <a:t>immédiat</a:t>
            </a:r>
            <a:r>
              <a:rPr lang="en-US" dirty="0" smtClean="0"/>
              <a:t> des </a:t>
            </a:r>
            <a:r>
              <a:rPr lang="en-US" dirty="0" err="1" smtClean="0"/>
              <a:t>mécanismes</a:t>
            </a:r>
            <a:r>
              <a:rPr lang="en-US" dirty="0" smtClean="0"/>
              <a:t>.</a:t>
            </a:r>
          </a:p>
          <a:p>
            <a:r>
              <a:rPr lang="en-US" dirty="0" err="1" smtClean="0"/>
              <a:t>Cas</a:t>
            </a:r>
            <a:r>
              <a:rPr lang="en-US" dirty="0" smtClean="0"/>
              <a:t> </a:t>
            </a:r>
            <a:r>
              <a:rPr lang="en-US" dirty="0" err="1" smtClean="0"/>
              <a:t>où</a:t>
            </a:r>
            <a:r>
              <a:rPr lang="en-US" dirty="0" smtClean="0"/>
              <a:t> </a:t>
            </a:r>
            <a:r>
              <a:rPr lang="en-US" dirty="0" err="1" smtClean="0"/>
              <a:t>il</a:t>
            </a:r>
            <a:r>
              <a:rPr lang="en-US" dirty="0" smtClean="0"/>
              <a:t> </a:t>
            </a:r>
            <a:r>
              <a:rPr lang="en-US" dirty="0" err="1" smtClean="0"/>
              <a:t>est</a:t>
            </a:r>
            <a:r>
              <a:rPr lang="en-US" dirty="0" smtClean="0"/>
              <a:t> inutile de poser </a:t>
            </a:r>
            <a:r>
              <a:rPr lang="en-US" dirty="0" err="1" smtClean="0"/>
              <a:t>une</a:t>
            </a:r>
            <a:r>
              <a:rPr lang="en-US" dirty="0" smtClean="0"/>
              <a:t> structure </a:t>
            </a:r>
            <a:r>
              <a:rPr lang="en-US" dirty="0" err="1" smtClean="0"/>
              <a:t>supplémentaire</a:t>
            </a:r>
            <a:r>
              <a:rPr lang="en-US" dirty="0" smtClean="0"/>
              <a:t> et des brackets 5-5 pour augmenter le </a:t>
            </a:r>
            <a:r>
              <a:rPr lang="en-US" dirty="0" err="1" smtClean="0"/>
              <a:t>développement</a:t>
            </a:r>
            <a:r>
              <a:rPr lang="en-US" dirty="0" smtClean="0"/>
              <a:t> </a:t>
            </a:r>
            <a:r>
              <a:rPr lang="en-US" dirty="0" err="1" smtClean="0"/>
              <a:t>d’arcade</a:t>
            </a:r>
            <a:r>
              <a:rPr lang="en-US" dirty="0" smtClean="0"/>
              <a:t>.</a:t>
            </a:r>
          </a:p>
          <a:p>
            <a:r>
              <a:rPr lang="en-US" dirty="0" err="1" smtClean="0"/>
              <a:t>Praticiens</a:t>
            </a:r>
            <a:r>
              <a:rPr lang="en-US" dirty="0" smtClean="0"/>
              <a:t> </a:t>
            </a:r>
            <a:r>
              <a:rPr lang="en-US" dirty="0" err="1" smtClean="0"/>
              <a:t>ayant</a:t>
            </a:r>
            <a:r>
              <a:rPr lang="en-US" dirty="0" smtClean="0"/>
              <a:t> la </a:t>
            </a:r>
            <a:r>
              <a:rPr lang="en-US" dirty="0" err="1" smtClean="0"/>
              <a:t>possibilité</a:t>
            </a:r>
            <a:r>
              <a:rPr lang="en-US" dirty="0" smtClean="0"/>
              <a:t> </a:t>
            </a:r>
            <a:r>
              <a:rPr lang="en-US" dirty="0" err="1" smtClean="0"/>
              <a:t>d’ajuster</a:t>
            </a:r>
            <a:r>
              <a:rPr lang="en-US" dirty="0" smtClean="0"/>
              <a:t> </a:t>
            </a:r>
            <a:r>
              <a:rPr lang="en-US" dirty="0" err="1" smtClean="0"/>
              <a:t>l’appareillage</a:t>
            </a:r>
            <a:r>
              <a:rPr lang="en-US" dirty="0" smtClean="0"/>
              <a:t> au </a:t>
            </a:r>
            <a:r>
              <a:rPr lang="en-US" dirty="0" err="1" smtClean="0"/>
              <a:t>sein</a:t>
            </a:r>
            <a:r>
              <a:rPr lang="en-US" dirty="0" smtClean="0"/>
              <a:t> du cabinet </a:t>
            </a:r>
            <a:r>
              <a:rPr lang="en-US" dirty="0" err="1" smtClean="0"/>
              <a:t>ou</a:t>
            </a:r>
            <a:r>
              <a:rPr lang="en-US" dirty="0" smtClean="0"/>
              <a:t> avec un </a:t>
            </a:r>
            <a:r>
              <a:rPr lang="en-US" dirty="0" err="1" smtClean="0"/>
              <a:t>laboratoire</a:t>
            </a:r>
            <a:r>
              <a:rPr lang="en-US" dirty="0" smtClean="0"/>
              <a:t> local.</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Analyse</a:t>
            </a:r>
            <a:r>
              <a:rPr lang="en-US" dirty="0" smtClean="0"/>
              <a:t> de la situation</a:t>
            </a:r>
            <a:endParaRPr lang="en-US" dirty="0"/>
          </a:p>
        </p:txBody>
      </p:sp>
      <p:sp>
        <p:nvSpPr>
          <p:cNvPr id="3" name="Content Placeholder 2"/>
          <p:cNvSpPr>
            <a:spLocks noGrp="1"/>
          </p:cNvSpPr>
          <p:nvPr>
            <p:ph idx="1"/>
          </p:nvPr>
        </p:nvSpPr>
        <p:spPr/>
        <p:txBody>
          <a:bodyPr>
            <a:normAutofit/>
          </a:bodyPr>
          <a:lstStyle/>
          <a:p>
            <a:pPr>
              <a:buFontTx/>
              <a:buChar char="-"/>
            </a:pPr>
            <a:r>
              <a:rPr lang="en-US" sz="2200" dirty="0" err="1" smtClean="0"/>
              <a:t>AdvanSync</a:t>
            </a:r>
            <a:r>
              <a:rPr lang="en-US" sz="2200" dirty="0" smtClean="0"/>
              <a:t> a </a:t>
            </a:r>
            <a:r>
              <a:rPr lang="en-US" sz="2200" dirty="0" err="1" smtClean="0"/>
              <a:t>été</a:t>
            </a:r>
            <a:r>
              <a:rPr lang="en-US" sz="2200" dirty="0" smtClean="0"/>
              <a:t> </a:t>
            </a:r>
            <a:r>
              <a:rPr lang="en-US" sz="2200" dirty="0" err="1" smtClean="0"/>
              <a:t>conçu</a:t>
            </a:r>
            <a:r>
              <a:rPr lang="en-US" sz="2200" dirty="0" smtClean="0"/>
              <a:t> pour </a:t>
            </a:r>
            <a:r>
              <a:rPr lang="en-US" sz="2200" dirty="0" err="1" smtClean="0"/>
              <a:t>répondre</a:t>
            </a:r>
            <a:r>
              <a:rPr lang="en-US" sz="2200" dirty="0" smtClean="0"/>
              <a:t> aux </a:t>
            </a:r>
            <a:r>
              <a:rPr lang="en-US" sz="2200" dirty="0" err="1" smtClean="0"/>
              <a:t>besoins</a:t>
            </a:r>
            <a:r>
              <a:rPr lang="en-US" sz="2200" dirty="0" smtClean="0"/>
              <a:t> </a:t>
            </a:r>
            <a:r>
              <a:rPr lang="en-US" sz="2200" dirty="0" err="1" smtClean="0"/>
              <a:t>suivants</a:t>
            </a:r>
            <a:r>
              <a:rPr lang="en-US" sz="2200" dirty="0" smtClean="0"/>
              <a:t> : </a:t>
            </a:r>
          </a:p>
          <a:p>
            <a:pPr lvl="1">
              <a:buFontTx/>
              <a:buChar char="-"/>
            </a:pPr>
            <a:r>
              <a:rPr lang="en-US" dirty="0" err="1" smtClean="0"/>
              <a:t>Appareil</a:t>
            </a:r>
            <a:r>
              <a:rPr lang="en-US" dirty="0" smtClean="0"/>
              <a:t> </a:t>
            </a:r>
            <a:r>
              <a:rPr lang="en-US" dirty="0" err="1" smtClean="0"/>
              <a:t>Herbst</a:t>
            </a:r>
            <a:r>
              <a:rPr lang="en-US" dirty="0" smtClean="0"/>
              <a:t> </a:t>
            </a:r>
            <a:r>
              <a:rPr lang="en-US" dirty="0" err="1" smtClean="0"/>
              <a:t>moins</a:t>
            </a:r>
            <a:r>
              <a:rPr lang="en-US" dirty="0" smtClean="0"/>
              <a:t> </a:t>
            </a:r>
            <a:r>
              <a:rPr lang="en-US" dirty="0" err="1" smtClean="0"/>
              <a:t>encombrant</a:t>
            </a:r>
            <a:endParaRPr lang="en-US" dirty="0" smtClean="0"/>
          </a:p>
          <a:p>
            <a:pPr lvl="1">
              <a:buFontTx/>
              <a:buChar char="-"/>
            </a:pPr>
            <a:r>
              <a:rPr lang="en-US" dirty="0" err="1" smtClean="0"/>
              <a:t>Amélioration</a:t>
            </a:r>
            <a:r>
              <a:rPr lang="en-US" dirty="0" smtClean="0"/>
              <a:t> du </a:t>
            </a:r>
            <a:r>
              <a:rPr lang="en-US" dirty="0" err="1" smtClean="0"/>
              <a:t>confort</a:t>
            </a:r>
            <a:r>
              <a:rPr lang="en-US" dirty="0" smtClean="0"/>
              <a:t> du patient</a:t>
            </a:r>
          </a:p>
          <a:p>
            <a:pPr lvl="1">
              <a:buFontTx/>
              <a:buChar char="-"/>
            </a:pPr>
            <a:r>
              <a:rPr lang="en-US" dirty="0" smtClean="0"/>
              <a:t>Combiner </a:t>
            </a:r>
            <a:r>
              <a:rPr lang="en-US" dirty="0" err="1" smtClean="0"/>
              <a:t>simultanément</a:t>
            </a:r>
            <a:r>
              <a:rPr lang="en-US" dirty="0" smtClean="0"/>
              <a:t> </a:t>
            </a:r>
            <a:r>
              <a:rPr lang="en-US" dirty="0" err="1" smtClean="0"/>
              <a:t>mécaniques</a:t>
            </a:r>
            <a:r>
              <a:rPr lang="en-US" dirty="0" smtClean="0"/>
              <a:t> de </a:t>
            </a:r>
            <a:r>
              <a:rPr lang="en-US" dirty="0" err="1" smtClean="0"/>
              <a:t>classe</a:t>
            </a:r>
            <a:r>
              <a:rPr lang="en-US" dirty="0" smtClean="0"/>
              <a:t> I et de </a:t>
            </a:r>
            <a:r>
              <a:rPr lang="en-US" dirty="0" err="1" smtClean="0"/>
              <a:t>classe</a:t>
            </a:r>
            <a:r>
              <a:rPr lang="en-US" dirty="0" smtClean="0"/>
              <a:t> II</a:t>
            </a:r>
          </a:p>
          <a:p>
            <a:pPr lvl="1">
              <a:buFontTx/>
              <a:buChar char="-"/>
            </a:pPr>
            <a:r>
              <a:rPr lang="en-US" dirty="0" smtClean="0"/>
              <a:t>Augmentation de </a:t>
            </a:r>
            <a:r>
              <a:rPr lang="en-US" dirty="0" err="1" smtClean="0"/>
              <a:t>l’acceptation</a:t>
            </a:r>
            <a:r>
              <a:rPr lang="en-US" dirty="0" smtClean="0"/>
              <a:t> du patient</a:t>
            </a:r>
          </a:p>
          <a:p>
            <a:pPr>
              <a:buFontTx/>
              <a:buChar char="-"/>
            </a:pPr>
            <a:r>
              <a:rPr lang="en-US" sz="2200" dirty="0" err="1" smtClean="0"/>
              <a:t>Potentiel</a:t>
            </a:r>
            <a:r>
              <a:rPr lang="en-US" sz="2200" dirty="0" smtClean="0"/>
              <a:t> du </a:t>
            </a:r>
            <a:r>
              <a:rPr lang="en-US" sz="2200" dirty="0" err="1" smtClean="0"/>
              <a:t>marché</a:t>
            </a:r>
            <a:endParaRPr lang="en-US" sz="2200" dirty="0" smtClean="0"/>
          </a:p>
          <a:p>
            <a:pPr lvl="1">
              <a:buFontTx/>
              <a:buChar char="-"/>
            </a:pPr>
            <a:r>
              <a:rPr lang="en-US" dirty="0" smtClean="0"/>
              <a:t>60 à 70 % des patients en </a:t>
            </a:r>
            <a:r>
              <a:rPr lang="en-US" dirty="0" err="1" smtClean="0"/>
              <a:t>orthodontie</a:t>
            </a:r>
            <a:r>
              <a:rPr lang="en-US" dirty="0" smtClean="0"/>
              <a:t> </a:t>
            </a:r>
            <a:r>
              <a:rPr lang="en-US" dirty="0" err="1" smtClean="0"/>
              <a:t>sont</a:t>
            </a:r>
            <a:r>
              <a:rPr lang="en-US" dirty="0" smtClean="0"/>
              <a:t> en </a:t>
            </a:r>
            <a:r>
              <a:rPr lang="en-US" dirty="0" err="1" smtClean="0"/>
              <a:t>classe</a:t>
            </a:r>
            <a:r>
              <a:rPr lang="en-US" dirty="0" smtClean="0"/>
              <a:t> II</a:t>
            </a:r>
          </a:p>
          <a:p>
            <a:pPr lvl="1">
              <a:buFontTx/>
              <a:buChar char="-"/>
            </a:pPr>
            <a:r>
              <a:rPr lang="en-US" dirty="0" smtClean="0"/>
              <a:t>70 % de </a:t>
            </a:r>
            <a:r>
              <a:rPr lang="en-US" dirty="0" err="1" smtClean="0"/>
              <a:t>ces</a:t>
            </a:r>
            <a:r>
              <a:rPr lang="en-US" dirty="0" smtClean="0"/>
              <a:t> patients </a:t>
            </a:r>
            <a:r>
              <a:rPr lang="en-US" dirty="0" err="1" smtClean="0"/>
              <a:t>souffrent</a:t>
            </a:r>
            <a:r>
              <a:rPr lang="en-US" dirty="0" smtClean="0"/>
              <a:t> </a:t>
            </a:r>
            <a:r>
              <a:rPr lang="en-US" dirty="0" err="1" smtClean="0"/>
              <a:t>d’une</a:t>
            </a:r>
            <a:r>
              <a:rPr lang="en-US" dirty="0" smtClean="0"/>
              <a:t> </a:t>
            </a:r>
            <a:r>
              <a:rPr lang="en-US" dirty="0" err="1" smtClean="0"/>
              <a:t>déficience</a:t>
            </a:r>
            <a:r>
              <a:rPr lang="en-US" dirty="0" smtClean="0"/>
              <a:t> </a:t>
            </a:r>
            <a:r>
              <a:rPr lang="en-US" dirty="0" err="1" smtClean="0"/>
              <a:t>mandibulaire</a:t>
            </a:r>
            <a:endParaRPr lang="en-US" dirty="0" smtClean="0"/>
          </a:p>
          <a:p>
            <a:endParaRPr lang="en-US" sz="22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Kit du patient </a:t>
            </a:r>
            <a:r>
              <a:rPr lang="en-US" dirty="0" err="1" smtClean="0"/>
              <a:t>AdvanSync</a:t>
            </a:r>
            <a:r>
              <a:rPr lang="en-US" dirty="0" smtClean="0"/>
              <a:t> 2</a:t>
            </a:r>
            <a:endParaRPr lang="en-US" dirty="0"/>
          </a:p>
        </p:txBody>
      </p:sp>
      <p:graphicFrame>
        <p:nvGraphicFramePr>
          <p:cNvPr id="4" name="Group 71"/>
          <p:cNvGraphicFramePr>
            <a:graphicFrameLocks/>
          </p:cNvGraphicFramePr>
          <p:nvPr>
            <p:extLst>
              <p:ext uri="{D42A27DB-BD31-4B8C-83A1-F6EECF244321}">
                <p14:modId xmlns:p14="http://schemas.microsoft.com/office/powerpoint/2010/main" val="1637052242"/>
              </p:ext>
            </p:extLst>
          </p:nvPr>
        </p:nvGraphicFramePr>
        <p:xfrm>
          <a:off x="5638800" y="1524000"/>
          <a:ext cx="2514600" cy="4956493"/>
        </p:xfrm>
        <a:graphic>
          <a:graphicData uri="http://schemas.openxmlformats.org/drawingml/2006/table">
            <a:tbl>
              <a:tblPr/>
              <a:tblGrid>
                <a:gridCol w="1981200"/>
                <a:gridCol w="533400"/>
              </a:tblGrid>
              <a:tr h="533400">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dirty="0" err="1" smtClean="0">
                          <a:ln>
                            <a:noFill/>
                          </a:ln>
                          <a:solidFill>
                            <a:schemeClr val="tx1"/>
                          </a:solidFill>
                          <a:effectLst/>
                          <a:latin typeface="Calibri" pitchFamily="34" charset="0"/>
                        </a:rPr>
                        <a:t>Tiges</a:t>
                      </a:r>
                      <a:r>
                        <a:rPr kumimoji="0" lang="en-US" sz="2000" b="0" i="0" u="none" strike="noStrike" cap="none" normalizeH="0" baseline="0" dirty="0" smtClean="0">
                          <a:ln>
                            <a:noFill/>
                          </a:ln>
                          <a:solidFill>
                            <a:schemeClr val="tx1"/>
                          </a:solidFill>
                          <a:effectLst/>
                          <a:latin typeface="Calibri" pitchFamily="34" charset="0"/>
                        </a:rPr>
                        <a:t>/</a:t>
                      </a:r>
                      <a:r>
                        <a:rPr kumimoji="0" lang="en-US" sz="2000" b="0" i="0" u="none" strike="noStrike" cap="none" normalizeH="0" baseline="0" dirty="0" err="1" smtClean="0">
                          <a:ln>
                            <a:noFill/>
                          </a:ln>
                          <a:solidFill>
                            <a:schemeClr val="tx1"/>
                          </a:solidFill>
                          <a:effectLst/>
                          <a:latin typeface="Calibri" pitchFamily="34" charset="0"/>
                        </a:rPr>
                        <a:t>Télescopes</a:t>
                      </a:r>
                      <a:endParaRPr kumimoji="0" lang="en-US" sz="2000" b="0" i="0" u="none" strike="noStrike" cap="none" normalizeH="0" baseline="0" dirty="0" smtClean="0">
                        <a:ln>
                          <a:noFill/>
                        </a:ln>
                        <a:solidFill>
                          <a:schemeClr val="tx1"/>
                        </a:solidFill>
                        <a:effectLst/>
                        <a:latin typeface="Calibri"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smtClean="0">
                          <a:ln>
                            <a:noFill/>
                          </a:ln>
                          <a:solidFill>
                            <a:schemeClr val="tx1"/>
                          </a:solidFill>
                          <a:effectLst/>
                          <a:latin typeface="Calibri" pitchFamily="34" charset="0"/>
                        </a:rPr>
                        <a:t>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0838">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dirty="0" smtClean="0">
                          <a:ln>
                            <a:noFill/>
                          </a:ln>
                          <a:solidFill>
                            <a:schemeClr val="tx1"/>
                          </a:solidFill>
                          <a:effectLst/>
                          <a:latin typeface="Calibri" pitchFamily="34" charset="0"/>
                        </a:rPr>
                        <a:t>Vis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smtClean="0">
                          <a:ln>
                            <a:noFill/>
                          </a:ln>
                          <a:solidFill>
                            <a:schemeClr val="tx1"/>
                          </a:solidFill>
                          <a:effectLst/>
                          <a:latin typeface="Calibri" pitchFamily="34" charset="0"/>
                        </a:rPr>
                        <a:t>40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6713">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dirty="0" err="1" smtClean="0">
                          <a:ln>
                            <a:noFill/>
                          </a:ln>
                          <a:solidFill>
                            <a:schemeClr val="tx1"/>
                          </a:solidFill>
                          <a:effectLst/>
                          <a:latin typeface="Calibri" pitchFamily="34" charset="0"/>
                        </a:rPr>
                        <a:t>Couronnes</a:t>
                      </a:r>
                      <a:r>
                        <a:rPr kumimoji="0" lang="en-US" sz="2000" b="0" i="0" u="none" strike="noStrike" cap="none" normalizeH="0" baseline="0" dirty="0" smtClean="0">
                          <a:ln>
                            <a:noFill/>
                          </a:ln>
                          <a:solidFill>
                            <a:schemeClr val="tx1"/>
                          </a:solidFill>
                          <a:effectLst/>
                          <a:latin typeface="Calibri" pitchFamily="34" charset="0"/>
                        </a:rPr>
                        <a:t> </a:t>
                      </a:r>
                      <a:r>
                        <a:rPr kumimoji="0" lang="en-US" sz="2000" b="0" i="0" u="none" strike="noStrike" cap="none" normalizeH="0" baseline="0" dirty="0" err="1" smtClean="0">
                          <a:ln>
                            <a:noFill/>
                          </a:ln>
                          <a:solidFill>
                            <a:schemeClr val="tx1"/>
                          </a:solidFill>
                          <a:effectLst/>
                          <a:latin typeface="Calibri" pitchFamily="34" charset="0"/>
                        </a:rPr>
                        <a:t>supérieures</a:t>
                      </a:r>
                      <a:endParaRPr kumimoji="0" lang="en-US" sz="2000" b="0" i="0" u="none" strike="noStrike" cap="none" normalizeH="0" baseline="0" dirty="0" smtClean="0">
                        <a:ln>
                          <a:noFill/>
                        </a:ln>
                        <a:solidFill>
                          <a:schemeClr val="tx1"/>
                        </a:solidFill>
                        <a:effectLst/>
                        <a:latin typeface="Calibri"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smtClean="0">
                          <a:ln>
                            <a:noFill/>
                          </a:ln>
                          <a:solidFill>
                            <a:schemeClr val="tx1"/>
                          </a:solidFill>
                          <a:effectLst/>
                          <a:latin typeface="Calibri" pitchFamily="34" charset="0"/>
                        </a:rPr>
                        <a:t>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8788">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dirty="0" err="1" smtClean="0">
                          <a:ln>
                            <a:noFill/>
                          </a:ln>
                          <a:solidFill>
                            <a:schemeClr val="tx1"/>
                          </a:solidFill>
                          <a:effectLst/>
                          <a:latin typeface="Calibri" pitchFamily="34" charset="0"/>
                        </a:rPr>
                        <a:t>Couronnes</a:t>
                      </a:r>
                      <a:r>
                        <a:rPr kumimoji="0" lang="en-US" sz="2000" b="0" i="0" u="none" strike="noStrike" cap="none" normalizeH="0" baseline="0" dirty="0" smtClean="0">
                          <a:ln>
                            <a:noFill/>
                          </a:ln>
                          <a:solidFill>
                            <a:schemeClr val="tx1"/>
                          </a:solidFill>
                          <a:effectLst/>
                          <a:latin typeface="Calibri" pitchFamily="34" charset="0"/>
                        </a:rPr>
                        <a:t> </a:t>
                      </a:r>
                      <a:r>
                        <a:rPr kumimoji="0" lang="en-US" sz="2000" b="0" i="0" u="none" strike="noStrike" cap="none" normalizeH="0" baseline="0" dirty="0" err="1" smtClean="0">
                          <a:ln>
                            <a:noFill/>
                          </a:ln>
                          <a:solidFill>
                            <a:schemeClr val="tx1"/>
                          </a:solidFill>
                          <a:effectLst/>
                          <a:latin typeface="Calibri" pitchFamily="34" charset="0"/>
                        </a:rPr>
                        <a:t>inférieures</a:t>
                      </a:r>
                      <a:endParaRPr kumimoji="0" lang="en-US" sz="2000" b="0" i="0" u="none" strike="noStrike" cap="none" normalizeH="0" baseline="0" dirty="0" smtClean="0">
                        <a:ln>
                          <a:noFill/>
                        </a:ln>
                        <a:solidFill>
                          <a:schemeClr val="tx1"/>
                        </a:solidFill>
                        <a:effectLst/>
                        <a:latin typeface="Calibri"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dirty="0" smtClean="0">
                          <a:ln>
                            <a:noFill/>
                          </a:ln>
                          <a:solidFill>
                            <a:schemeClr val="tx1"/>
                          </a:solidFill>
                          <a:effectLst/>
                          <a:latin typeface="Calibri" pitchFamily="34" charset="0"/>
                        </a:rPr>
                        <a:t>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8463">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dirty="0" err="1" smtClean="0">
                          <a:ln>
                            <a:noFill/>
                          </a:ln>
                          <a:solidFill>
                            <a:schemeClr val="tx1"/>
                          </a:solidFill>
                          <a:effectLst/>
                          <a:latin typeface="Calibri" pitchFamily="34" charset="0"/>
                        </a:rPr>
                        <a:t>Entretoises</a:t>
                      </a:r>
                      <a:r>
                        <a:rPr kumimoji="0" lang="en-US" sz="2000" b="0" i="0" u="none" strike="noStrike" cap="none" normalizeH="0" baseline="0" dirty="0" smtClean="0">
                          <a:ln>
                            <a:noFill/>
                          </a:ln>
                          <a:solidFill>
                            <a:schemeClr val="tx1"/>
                          </a:solidFill>
                          <a:effectLst/>
                          <a:latin typeface="Calibri" pitchFamily="34" charset="0"/>
                        </a:rPr>
                        <a:t> 1 mm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smtClean="0">
                          <a:ln>
                            <a:noFill/>
                          </a:ln>
                          <a:solidFill>
                            <a:schemeClr val="tx1"/>
                          </a:solidFill>
                          <a:effectLst/>
                          <a:latin typeface="Calibri" pitchFamily="34" charset="0"/>
                        </a:rPr>
                        <a:t>40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4338">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dirty="0" err="1" smtClean="0">
                          <a:ln>
                            <a:noFill/>
                          </a:ln>
                          <a:solidFill>
                            <a:schemeClr val="tx1"/>
                          </a:solidFill>
                          <a:effectLst/>
                          <a:latin typeface="Calibri" pitchFamily="34" charset="0"/>
                        </a:rPr>
                        <a:t>Entretoises</a:t>
                      </a:r>
                      <a:r>
                        <a:rPr kumimoji="0" lang="en-US" sz="2000" b="0" i="0" u="none" strike="noStrike" cap="none" normalizeH="0" baseline="0" dirty="0" smtClean="0">
                          <a:ln>
                            <a:noFill/>
                          </a:ln>
                          <a:solidFill>
                            <a:schemeClr val="tx1"/>
                          </a:solidFill>
                          <a:effectLst/>
                          <a:latin typeface="Calibri" pitchFamily="34" charset="0"/>
                        </a:rPr>
                        <a:t> 2 mm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smtClean="0">
                          <a:ln>
                            <a:noFill/>
                          </a:ln>
                          <a:solidFill>
                            <a:schemeClr val="tx1"/>
                          </a:solidFill>
                          <a:effectLst/>
                          <a:latin typeface="Calibri" pitchFamily="34" charset="0"/>
                        </a:rPr>
                        <a:t>80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0213">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dirty="0" err="1" smtClean="0">
                          <a:ln>
                            <a:noFill/>
                          </a:ln>
                          <a:solidFill>
                            <a:schemeClr val="tx1"/>
                          </a:solidFill>
                          <a:effectLst/>
                          <a:latin typeface="Calibri" pitchFamily="34" charset="0"/>
                        </a:rPr>
                        <a:t>Extendeurs</a:t>
                      </a:r>
                      <a:endParaRPr kumimoji="0" lang="en-US" sz="2000" b="0" i="0" u="none" strike="noStrike" cap="none" normalizeH="0" baseline="0" dirty="0" smtClean="0">
                        <a:ln>
                          <a:noFill/>
                        </a:ln>
                        <a:solidFill>
                          <a:schemeClr val="tx1"/>
                        </a:solidFill>
                        <a:effectLst/>
                        <a:latin typeface="Calibri"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dirty="0" smtClean="0">
                          <a:ln>
                            <a:noFill/>
                          </a:ln>
                          <a:solidFill>
                            <a:schemeClr val="tx1"/>
                          </a:solidFill>
                          <a:effectLst/>
                          <a:latin typeface="Calibri" pitchFamily="34" charset="0"/>
                        </a:rPr>
                        <a:t>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7825">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dirty="0" err="1" smtClean="0">
                          <a:ln>
                            <a:noFill/>
                          </a:ln>
                          <a:solidFill>
                            <a:schemeClr val="tx1"/>
                          </a:solidFill>
                          <a:effectLst/>
                          <a:latin typeface="Calibri" pitchFamily="34" charset="0"/>
                        </a:rPr>
                        <a:t>Grandes</a:t>
                      </a:r>
                      <a:r>
                        <a:rPr kumimoji="0" lang="en-US" sz="2000" b="0" i="0" u="none" strike="noStrike" cap="none" normalizeH="0" baseline="0" dirty="0" smtClean="0">
                          <a:ln>
                            <a:noFill/>
                          </a:ln>
                          <a:solidFill>
                            <a:schemeClr val="tx1"/>
                          </a:solidFill>
                          <a:effectLst/>
                          <a:latin typeface="Calibri" pitchFamily="34" charset="0"/>
                        </a:rPr>
                        <a:t> </a:t>
                      </a:r>
                      <a:r>
                        <a:rPr kumimoji="0" lang="en-US" sz="2000" b="0" i="0" u="none" strike="noStrike" cap="none" normalizeH="0" baseline="0" dirty="0" err="1" smtClean="0">
                          <a:ln>
                            <a:noFill/>
                          </a:ln>
                          <a:solidFill>
                            <a:schemeClr val="tx1"/>
                          </a:solidFill>
                          <a:effectLst/>
                          <a:latin typeface="Calibri" pitchFamily="34" charset="0"/>
                        </a:rPr>
                        <a:t>clés</a:t>
                      </a:r>
                      <a:endParaRPr kumimoji="0" lang="en-US" sz="2000" b="0" i="0" u="none" strike="noStrike" cap="none" normalizeH="0" baseline="0" dirty="0" smtClean="0">
                        <a:ln>
                          <a:noFill/>
                        </a:ln>
                        <a:solidFill>
                          <a:schemeClr val="tx1"/>
                        </a:solidFill>
                        <a:effectLst/>
                        <a:latin typeface="Calibri"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smtClean="0">
                          <a:ln>
                            <a:noFill/>
                          </a:ln>
                          <a:solidFill>
                            <a:schemeClr val="tx1"/>
                          </a:solidFill>
                          <a:effectLst/>
                          <a:latin typeface="Calibri" pitchFamily="34" charset="0"/>
                        </a:rPr>
                        <a:t>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8938">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dirty="0" smtClean="0">
                          <a:ln>
                            <a:noFill/>
                          </a:ln>
                          <a:solidFill>
                            <a:schemeClr val="tx1"/>
                          </a:solidFill>
                          <a:effectLst/>
                          <a:latin typeface="Calibri" pitchFamily="34" charset="0"/>
                        </a:rPr>
                        <a:t>Petites </a:t>
                      </a:r>
                      <a:r>
                        <a:rPr kumimoji="0" lang="en-US" sz="2000" b="0" i="0" u="none" strike="noStrike" cap="none" normalizeH="0" baseline="0" dirty="0" err="1" smtClean="0">
                          <a:ln>
                            <a:noFill/>
                          </a:ln>
                          <a:solidFill>
                            <a:schemeClr val="tx1"/>
                          </a:solidFill>
                          <a:effectLst/>
                          <a:latin typeface="Calibri" pitchFamily="34" charset="0"/>
                        </a:rPr>
                        <a:t>clés</a:t>
                      </a:r>
                      <a:endParaRPr kumimoji="0" lang="en-US" sz="2000" b="0" i="0" u="none" strike="noStrike" cap="none" normalizeH="0" baseline="0" dirty="0" smtClean="0">
                        <a:ln>
                          <a:noFill/>
                        </a:ln>
                        <a:solidFill>
                          <a:schemeClr val="tx1"/>
                        </a:solidFill>
                        <a:effectLst/>
                        <a:latin typeface="Calibri"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dirty="0" smtClean="0">
                          <a:ln>
                            <a:noFill/>
                          </a:ln>
                          <a:solidFill>
                            <a:schemeClr val="tx1"/>
                          </a:solidFill>
                          <a:effectLst/>
                          <a:latin typeface="Calibri" pitchFamily="34" charset="0"/>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5" name="Picture 4" descr="AdvanSync2_Kit.jpg"/>
          <p:cNvPicPr>
            <a:picLocks noChangeAspect="1"/>
          </p:cNvPicPr>
          <p:nvPr/>
        </p:nvPicPr>
        <p:blipFill>
          <a:blip r:embed="rId2"/>
          <a:stretch>
            <a:fillRect/>
          </a:stretch>
        </p:blipFill>
        <p:spPr>
          <a:xfrm>
            <a:off x="472924" y="1659470"/>
            <a:ext cx="4523685" cy="436033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smtClean="0"/>
              <a:t>Indications pour appareils personnalisés d’AOA</a:t>
            </a:r>
            <a:endParaRPr lang="fr-FR"/>
          </a:p>
        </p:txBody>
      </p:sp>
      <p:sp>
        <p:nvSpPr>
          <p:cNvPr id="3" name="Content Placeholder 2"/>
          <p:cNvSpPr>
            <a:spLocks noGrp="1"/>
          </p:cNvSpPr>
          <p:nvPr>
            <p:ph idx="1"/>
          </p:nvPr>
        </p:nvSpPr>
        <p:spPr>
          <a:xfrm>
            <a:off x="472925" y="1583270"/>
            <a:ext cx="8229600" cy="4741330"/>
          </a:xfrm>
        </p:spPr>
        <p:txBody>
          <a:bodyPr>
            <a:normAutofit fontScale="55000" lnSpcReduction="20000"/>
          </a:bodyPr>
          <a:lstStyle/>
          <a:p>
            <a:r>
              <a:rPr lang="fr-FR" sz="3300" dirty="0" smtClean="0"/>
              <a:t>Cas où les fonctionnalités ne sont pas disponibles avec le kit :</a:t>
            </a:r>
          </a:p>
          <a:p>
            <a:pPr lvl="1"/>
            <a:r>
              <a:rPr lang="fr-FR" sz="3100" dirty="0" smtClean="0"/>
              <a:t>Cas où le praticien préfère installer des tubes doubles pour la mâchoire inférieure.</a:t>
            </a:r>
          </a:p>
          <a:p>
            <a:pPr lvl="1"/>
            <a:r>
              <a:rPr lang="fr-FR" sz="3100" dirty="0" smtClean="0"/>
              <a:t>Cas où le praticien préfère utiliser des bagues « pleines couronne », </a:t>
            </a:r>
            <a:r>
              <a:rPr lang="fr-FR" sz="3100" dirty="0" err="1" smtClean="0"/>
              <a:t>Rollobands</a:t>
            </a:r>
            <a:r>
              <a:rPr lang="fr-FR" sz="3100" dirty="0" smtClean="0"/>
              <a:t> ou </a:t>
            </a:r>
            <a:r>
              <a:rPr lang="fr-FR" sz="3100" dirty="0" err="1" smtClean="0"/>
              <a:t>UltiMax</a:t>
            </a:r>
            <a:r>
              <a:rPr lang="fr-FR" sz="3100" dirty="0" smtClean="0"/>
              <a:t> pour leurs cas AdvanSync2.</a:t>
            </a:r>
            <a:endParaRPr lang="fr-FR" sz="3300" dirty="0" smtClean="0"/>
          </a:p>
          <a:p>
            <a:r>
              <a:rPr lang="fr-FR" sz="3300" dirty="0" smtClean="0"/>
              <a:t>Cas CL II où le praticien souhaite personnaliser ou maîtriser l’activation initiale.</a:t>
            </a:r>
          </a:p>
          <a:p>
            <a:r>
              <a:rPr lang="fr-FR" sz="3300" dirty="0" smtClean="0"/>
              <a:t>Denture </a:t>
            </a:r>
            <a:r>
              <a:rPr lang="fr-FR" sz="3300" dirty="0" smtClean="0"/>
              <a:t>définitive </a:t>
            </a:r>
            <a:r>
              <a:rPr lang="fr-FR" sz="3300" dirty="0" smtClean="0"/>
              <a:t>précoce ou mixte tardive sans les deuxièmes molaires inférieures en raison de la nécessité à ajuster le manchon </a:t>
            </a:r>
            <a:r>
              <a:rPr lang="fr-FR" sz="3300" dirty="0" err="1" smtClean="0"/>
              <a:t>mésial</a:t>
            </a:r>
            <a:r>
              <a:rPr lang="fr-FR" sz="3300" dirty="0" smtClean="0"/>
              <a:t> inférieur pour éviter ou réduire les incidences sur le </a:t>
            </a:r>
            <a:r>
              <a:rPr lang="fr-FR" sz="3300" dirty="0" err="1" smtClean="0"/>
              <a:t>ramus</a:t>
            </a:r>
            <a:r>
              <a:rPr lang="fr-FR" sz="3300" dirty="0" smtClean="0"/>
              <a:t>.</a:t>
            </a:r>
          </a:p>
          <a:p>
            <a:r>
              <a:rPr lang="fr-FR" sz="3300" dirty="0" smtClean="0"/>
              <a:t>Cas où les molaires sont en mauvaise position (basculées). Nous plaçons les manchons de manière parallèle à eux-mêmes et à l’arcade, de manière à ce que les mécanismes se crochètent immédiatement et que la correction CL II puisse commencer sans que les molaires soient préalablement de niveau (cela s’effectue couramment dans le cadre de nos cas actuels car tous les praticiens n’utilisent pas les </a:t>
            </a:r>
            <a:r>
              <a:rPr lang="fr-FR" sz="3300" dirty="0" err="1" smtClean="0"/>
              <a:t>brackets</a:t>
            </a:r>
            <a:r>
              <a:rPr lang="fr-FR" sz="3300" dirty="0" smtClean="0"/>
              <a:t> ou les tubes AW).</a:t>
            </a:r>
          </a:p>
          <a:p>
            <a:endParaRPr lang="fr-FR"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8425" y="838200"/>
            <a:ext cx="6248400" cy="639763"/>
          </a:xfrm>
        </p:spPr>
        <p:txBody>
          <a:bodyPr>
            <a:normAutofit fontScale="90000"/>
          </a:bodyPr>
          <a:lstStyle/>
          <a:p>
            <a:r>
              <a:rPr lang="en-US" dirty="0" smtClean="0"/>
              <a:t>Indications pour les </a:t>
            </a:r>
            <a:r>
              <a:rPr lang="en-US" dirty="0" err="1" smtClean="0"/>
              <a:t>appareils</a:t>
            </a:r>
            <a:r>
              <a:rPr lang="en-US" dirty="0" smtClean="0"/>
              <a:t> </a:t>
            </a:r>
            <a:r>
              <a:rPr lang="en-US" dirty="0" err="1" smtClean="0"/>
              <a:t>personnalisés</a:t>
            </a:r>
            <a:r>
              <a:rPr lang="en-US" dirty="0" smtClean="0"/>
              <a:t> </a:t>
            </a:r>
            <a:r>
              <a:rPr lang="en-US" dirty="0" err="1" smtClean="0"/>
              <a:t>d’AOA</a:t>
            </a:r>
            <a:r>
              <a:rPr lang="en-US" dirty="0" smtClean="0"/>
              <a:t> - </a:t>
            </a:r>
            <a:r>
              <a:rPr lang="en-US" dirty="0" err="1" smtClean="0"/>
              <a:t>Hybride</a:t>
            </a:r>
            <a:endParaRPr lang="en-US" dirty="0"/>
          </a:p>
        </p:txBody>
      </p:sp>
      <p:sp>
        <p:nvSpPr>
          <p:cNvPr id="3" name="Content Placeholder 2"/>
          <p:cNvSpPr>
            <a:spLocks noGrp="1"/>
          </p:cNvSpPr>
          <p:nvPr>
            <p:ph idx="1"/>
          </p:nvPr>
        </p:nvSpPr>
        <p:spPr/>
        <p:txBody>
          <a:bodyPr/>
          <a:lstStyle/>
          <a:p>
            <a:r>
              <a:rPr lang="en-US" dirty="0" smtClean="0"/>
              <a:t>Les </a:t>
            </a:r>
            <a:r>
              <a:rPr lang="en-US" dirty="0" err="1" smtClean="0"/>
              <a:t>cas</a:t>
            </a:r>
            <a:r>
              <a:rPr lang="en-US" dirty="0" smtClean="0"/>
              <a:t> en denture </a:t>
            </a:r>
            <a:r>
              <a:rPr lang="en-US" dirty="0" err="1" smtClean="0"/>
              <a:t>mixte</a:t>
            </a:r>
            <a:r>
              <a:rPr lang="en-US" dirty="0" smtClean="0"/>
              <a:t> </a:t>
            </a:r>
            <a:r>
              <a:rPr lang="en-US" dirty="0" err="1" smtClean="0"/>
              <a:t>où</a:t>
            </a:r>
            <a:r>
              <a:rPr lang="en-US" dirty="0" smtClean="0"/>
              <a:t> le </a:t>
            </a:r>
            <a:r>
              <a:rPr lang="en-US" dirty="0" err="1" smtClean="0"/>
              <a:t>médecin</a:t>
            </a:r>
            <a:r>
              <a:rPr lang="en-US" dirty="0" smtClean="0"/>
              <a:t> envisage de placer des </a:t>
            </a:r>
            <a:r>
              <a:rPr lang="en-US" dirty="0" err="1" smtClean="0"/>
              <a:t>couronnes</a:t>
            </a:r>
            <a:r>
              <a:rPr lang="en-US" dirty="0" smtClean="0"/>
              <a:t> </a:t>
            </a:r>
            <a:r>
              <a:rPr lang="en-US" dirty="0" err="1" smtClean="0"/>
              <a:t>sur</a:t>
            </a:r>
            <a:r>
              <a:rPr lang="en-US" dirty="0" smtClean="0"/>
              <a:t> les (</a:t>
            </a:r>
            <a:r>
              <a:rPr lang="en-US" dirty="0" err="1" smtClean="0"/>
              <a:t>deuxièmes</a:t>
            </a:r>
            <a:r>
              <a:rPr lang="en-US" dirty="0" smtClean="0"/>
              <a:t> </a:t>
            </a:r>
            <a:r>
              <a:rPr lang="en-US" dirty="0" err="1" smtClean="0"/>
              <a:t>molaires</a:t>
            </a:r>
            <a:r>
              <a:rPr lang="en-US" dirty="0" smtClean="0"/>
              <a:t> </a:t>
            </a:r>
            <a:r>
              <a:rPr lang="en-US" dirty="0" err="1" smtClean="0"/>
              <a:t>primaires</a:t>
            </a:r>
            <a:r>
              <a:rPr lang="en-US" dirty="0" smtClean="0"/>
              <a:t>).  </a:t>
            </a:r>
            <a:r>
              <a:rPr lang="en-US" dirty="0" err="1" smtClean="0"/>
              <a:t>Cela</a:t>
            </a:r>
            <a:r>
              <a:rPr lang="en-US" dirty="0" smtClean="0"/>
              <a:t> </a:t>
            </a:r>
            <a:r>
              <a:rPr lang="en-US" dirty="0" err="1" smtClean="0"/>
              <a:t>est</a:t>
            </a:r>
            <a:r>
              <a:rPr lang="en-US" dirty="0" smtClean="0"/>
              <a:t> </a:t>
            </a:r>
            <a:r>
              <a:rPr lang="en-US" dirty="0" err="1" smtClean="0"/>
              <a:t>fortement</a:t>
            </a:r>
            <a:r>
              <a:rPr lang="en-US" dirty="0" smtClean="0"/>
              <a:t> </a:t>
            </a:r>
            <a:r>
              <a:rPr lang="en-US" dirty="0" err="1" smtClean="0"/>
              <a:t>conseillé</a:t>
            </a:r>
            <a:r>
              <a:rPr lang="en-US" dirty="0" smtClean="0"/>
              <a:t> par Terry </a:t>
            </a:r>
            <a:r>
              <a:rPr lang="en-US" dirty="0" err="1" smtClean="0"/>
              <a:t>sur</a:t>
            </a:r>
            <a:r>
              <a:rPr lang="en-US" dirty="0" smtClean="0"/>
              <a:t> son </a:t>
            </a:r>
            <a:r>
              <a:rPr lang="en-US" dirty="0" err="1" smtClean="0"/>
              <a:t>cas</a:t>
            </a:r>
            <a:r>
              <a:rPr lang="en-US" dirty="0" smtClean="0"/>
              <a:t> de denture </a:t>
            </a:r>
            <a:r>
              <a:rPr lang="en-US" dirty="0" err="1" smtClean="0"/>
              <a:t>mixte</a:t>
            </a:r>
            <a:r>
              <a:rPr lang="en-US" dirty="0" smtClean="0"/>
              <a:t>.</a:t>
            </a:r>
          </a:p>
          <a:p>
            <a:r>
              <a:rPr lang="en-US" dirty="0" err="1" smtClean="0"/>
              <a:t>Cas</a:t>
            </a:r>
            <a:r>
              <a:rPr lang="en-US" dirty="0" smtClean="0"/>
              <a:t> </a:t>
            </a:r>
            <a:r>
              <a:rPr lang="en-US" dirty="0" err="1" smtClean="0"/>
              <a:t>requérant</a:t>
            </a:r>
            <a:r>
              <a:rPr lang="en-US" dirty="0" smtClean="0"/>
              <a:t> </a:t>
            </a:r>
            <a:r>
              <a:rPr lang="en-US" dirty="0" err="1" smtClean="0"/>
              <a:t>une</a:t>
            </a:r>
            <a:r>
              <a:rPr lang="en-US" dirty="0" smtClean="0"/>
              <a:t> conception </a:t>
            </a:r>
            <a:r>
              <a:rPr lang="en-US" dirty="0" err="1" smtClean="0"/>
              <a:t>brachycéphalique</a:t>
            </a:r>
            <a:r>
              <a:rPr lang="en-US" dirty="0" smtClean="0"/>
              <a:t>.</a:t>
            </a:r>
          </a:p>
          <a:p>
            <a:r>
              <a:rPr lang="en-US" dirty="0" err="1" smtClean="0"/>
              <a:t>Cas</a:t>
            </a:r>
            <a:r>
              <a:rPr lang="en-US" dirty="0" smtClean="0"/>
              <a:t> </a:t>
            </a:r>
            <a:r>
              <a:rPr lang="en-US" dirty="0" err="1" smtClean="0"/>
              <a:t>requérant</a:t>
            </a:r>
            <a:r>
              <a:rPr lang="en-US" dirty="0" smtClean="0"/>
              <a:t> </a:t>
            </a:r>
            <a:r>
              <a:rPr lang="en-US" dirty="0" err="1" smtClean="0"/>
              <a:t>une</a:t>
            </a:r>
            <a:r>
              <a:rPr lang="en-US" dirty="0" smtClean="0"/>
              <a:t> conception Intrusion.</a:t>
            </a:r>
          </a:p>
          <a:p>
            <a:r>
              <a:rPr lang="en-US" dirty="0" err="1" smtClean="0"/>
              <a:t>Cas</a:t>
            </a:r>
            <a:r>
              <a:rPr lang="en-US" dirty="0" smtClean="0"/>
              <a:t> </a:t>
            </a:r>
            <a:r>
              <a:rPr lang="en-US" dirty="0" err="1" smtClean="0"/>
              <a:t>requérant</a:t>
            </a:r>
            <a:r>
              <a:rPr lang="en-US" dirty="0" smtClean="0"/>
              <a:t> </a:t>
            </a:r>
            <a:r>
              <a:rPr lang="en-US" dirty="0" err="1" smtClean="0"/>
              <a:t>une</a:t>
            </a:r>
            <a:r>
              <a:rPr lang="en-US" dirty="0" smtClean="0"/>
              <a:t> protraction de la </a:t>
            </a:r>
            <a:r>
              <a:rPr lang="en-US" dirty="0" err="1" smtClean="0"/>
              <a:t>molaire</a:t>
            </a:r>
            <a:r>
              <a:rPr lang="en-US" dirty="0" smtClean="0"/>
              <a:t> </a:t>
            </a:r>
            <a:r>
              <a:rPr lang="en-US" dirty="0" err="1" smtClean="0"/>
              <a:t>inférieure</a:t>
            </a:r>
            <a:r>
              <a:rPr lang="en-US" dirty="0" smtClean="0"/>
              <a:t> (</a:t>
            </a:r>
            <a:r>
              <a:rPr lang="en-US" dirty="0" err="1" smtClean="0"/>
              <a:t>Fermeture</a:t>
            </a:r>
            <a:r>
              <a:rPr lang="en-US" dirty="0" smtClean="0"/>
              <a:t> de </a:t>
            </a:r>
            <a:r>
              <a:rPr lang="en-US" dirty="0" err="1" smtClean="0"/>
              <a:t>l’espace</a:t>
            </a:r>
            <a:r>
              <a:rPr lang="en-US" dirty="0" smtClean="0"/>
              <a:t>).</a:t>
            </a:r>
          </a:p>
          <a:p>
            <a:pPr>
              <a:buNone/>
            </a:pPr>
            <a:endParaRPr lang="en-US" dirty="0" smtClean="0"/>
          </a:p>
          <a:p>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5001" t="4132" r="4772" b="2197"/>
          <a:stretch/>
        </p:blipFill>
        <p:spPr>
          <a:xfrm>
            <a:off x="0" y="0"/>
            <a:ext cx="9144000" cy="6858000"/>
          </a:xfrm>
        </p:spPr>
      </p:pic>
    </p:spTree>
    <p:extLst>
      <p:ext uri="{BB962C8B-B14F-4D97-AF65-F5344CB8AC3E}">
        <p14:creationId xmlns:p14="http://schemas.microsoft.com/office/powerpoint/2010/main" val="24568715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4313" t="2602" r="4771" b="2503"/>
          <a:stretch/>
        </p:blipFill>
        <p:spPr>
          <a:xfrm>
            <a:off x="0" y="0"/>
            <a:ext cx="9144000" cy="6858000"/>
          </a:xfrm>
        </p:spPr>
      </p:pic>
    </p:spTree>
    <p:extLst>
      <p:ext uri="{BB962C8B-B14F-4D97-AF65-F5344CB8AC3E}">
        <p14:creationId xmlns:p14="http://schemas.microsoft.com/office/powerpoint/2010/main" val="28961992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229600" cy="4678363"/>
          </a:xfrm>
        </p:spPr>
        <p:txBody>
          <a:bodyPr>
            <a:normAutofit/>
          </a:bodyPr>
          <a:lstStyle/>
          <a:p>
            <a:r>
              <a:rPr lang="en-US" sz="4800" dirty="0" smtClean="0"/>
              <a:t>Sur quoi </a:t>
            </a:r>
            <a:r>
              <a:rPr lang="en-US" sz="4800" dirty="0" err="1" smtClean="0"/>
              <a:t>basons</a:t>
            </a:r>
            <a:r>
              <a:rPr lang="en-US" sz="4800" dirty="0" smtClean="0"/>
              <a:t>-nous </a:t>
            </a:r>
            <a:r>
              <a:rPr lang="en-US" sz="4800" dirty="0" err="1" smtClean="0"/>
              <a:t>notre</a:t>
            </a:r>
            <a:r>
              <a:rPr lang="en-US" sz="4800" dirty="0" smtClean="0"/>
              <a:t> </a:t>
            </a:r>
            <a:r>
              <a:rPr lang="en-US" sz="4800" dirty="0" err="1" smtClean="0"/>
              <a:t>décision</a:t>
            </a:r>
            <a:r>
              <a:rPr lang="en-US" sz="4800" dirty="0" smtClean="0"/>
              <a:t> </a:t>
            </a:r>
            <a:r>
              <a:rPr lang="en-US" sz="4800" dirty="0" err="1" smtClean="0"/>
              <a:t>d’utiliser</a:t>
            </a:r>
            <a:r>
              <a:rPr lang="en-US" sz="4800" dirty="0" smtClean="0"/>
              <a:t> </a:t>
            </a:r>
            <a:r>
              <a:rPr lang="en-US" sz="4800" dirty="0" err="1" smtClean="0"/>
              <a:t>l’AdvanSync</a:t>
            </a:r>
            <a:r>
              <a:rPr lang="en-US" sz="4800" dirty="0" smtClean="0"/>
              <a:t> 2 </a:t>
            </a:r>
            <a:r>
              <a:rPr lang="en-US" sz="4800" dirty="0" err="1" smtClean="0"/>
              <a:t>ou</a:t>
            </a:r>
            <a:r>
              <a:rPr lang="en-US" sz="4800" dirty="0" smtClean="0"/>
              <a:t> les </a:t>
            </a:r>
            <a:r>
              <a:rPr lang="en-US" sz="4800" dirty="0" err="1" smtClean="0"/>
              <a:t>élastiques</a:t>
            </a:r>
            <a:r>
              <a:rPr lang="en-US" sz="4800" dirty="0" smtClean="0"/>
              <a:t> </a:t>
            </a:r>
            <a:r>
              <a:rPr lang="en-US" sz="4800" dirty="0" err="1" smtClean="0"/>
              <a:t>légers</a:t>
            </a:r>
            <a:r>
              <a:rPr lang="en-US" sz="4800" dirty="0" smtClean="0"/>
              <a:t> et </a:t>
            </a:r>
            <a:r>
              <a:rPr lang="en-US" sz="4800" dirty="0" err="1" smtClean="0"/>
              <a:t>rapides</a:t>
            </a:r>
            <a:r>
              <a:rPr lang="en-US" sz="4800" dirty="0" smtClean="0"/>
              <a:t> ?</a:t>
            </a:r>
            <a:endParaRPr lang="en-US" sz="4800" dirty="0"/>
          </a:p>
        </p:txBody>
      </p:sp>
    </p:spTree>
    <p:extLst>
      <p:ext uri="{BB962C8B-B14F-4D97-AF65-F5344CB8AC3E}">
        <p14:creationId xmlns:p14="http://schemas.microsoft.com/office/powerpoint/2010/main" val="18301700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33600"/>
            <a:ext cx="8229600" cy="3992563"/>
          </a:xfrm>
        </p:spPr>
        <p:txBody>
          <a:bodyPr>
            <a:normAutofit/>
          </a:bodyPr>
          <a:lstStyle/>
          <a:p>
            <a:r>
              <a:rPr lang="en-US" sz="6000" dirty="0" smtClean="0"/>
              <a:t>La première </a:t>
            </a:r>
            <a:r>
              <a:rPr lang="en-US" sz="6000" dirty="0" err="1" smtClean="0"/>
              <a:t>étape</a:t>
            </a:r>
            <a:r>
              <a:rPr lang="en-US" sz="6000" dirty="0" smtClean="0"/>
              <a:t> </a:t>
            </a:r>
            <a:r>
              <a:rPr lang="en-US" sz="6000" dirty="0" err="1" smtClean="0"/>
              <a:t>est</a:t>
            </a:r>
            <a:r>
              <a:rPr lang="en-US" sz="6000" dirty="0" smtClean="0"/>
              <a:t> </a:t>
            </a:r>
            <a:r>
              <a:rPr lang="en-US" sz="6000" dirty="0" err="1" smtClean="0"/>
              <a:t>l’examen</a:t>
            </a:r>
            <a:r>
              <a:rPr lang="en-US" sz="6000" dirty="0" smtClean="0"/>
              <a:t> du visage</a:t>
            </a:r>
            <a:endParaRPr lang="en-US" sz="6000" dirty="0"/>
          </a:p>
        </p:txBody>
      </p:sp>
    </p:spTree>
    <p:extLst>
      <p:ext uri="{BB962C8B-B14F-4D97-AF65-F5344CB8AC3E}">
        <p14:creationId xmlns:p14="http://schemas.microsoft.com/office/powerpoint/2010/main" val="4024002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4772" t="3943" r="5001" b="3288"/>
          <a:stretch/>
        </p:blipFill>
        <p:spPr>
          <a:xfrm>
            <a:off x="0" y="0"/>
            <a:ext cx="9144000" cy="6857999"/>
          </a:xfrm>
        </p:spPr>
      </p:pic>
    </p:spTree>
    <p:extLst>
      <p:ext uri="{BB962C8B-B14F-4D97-AF65-F5344CB8AC3E}">
        <p14:creationId xmlns:p14="http://schemas.microsoft.com/office/powerpoint/2010/main" val="30198333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4773" t="3826" r="4771" b="3115"/>
          <a:stretch/>
        </p:blipFill>
        <p:spPr>
          <a:xfrm>
            <a:off x="0" y="0"/>
            <a:ext cx="9144000" cy="6781800"/>
          </a:xfrm>
        </p:spPr>
      </p:pic>
    </p:spTree>
    <p:extLst>
      <p:ext uri="{BB962C8B-B14F-4D97-AF65-F5344CB8AC3E}">
        <p14:creationId xmlns:p14="http://schemas.microsoft.com/office/powerpoint/2010/main" val="39599113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5567" t="6220" r="6202" b="3637"/>
          <a:stretch/>
        </p:blipFill>
        <p:spPr>
          <a:xfrm>
            <a:off x="0" y="0"/>
            <a:ext cx="9143999" cy="6858000"/>
          </a:xfrm>
        </p:spPr>
      </p:pic>
    </p:spTree>
    <p:extLst>
      <p:ext uri="{BB962C8B-B14F-4D97-AF65-F5344CB8AC3E}">
        <p14:creationId xmlns:p14="http://schemas.microsoft.com/office/powerpoint/2010/main" val="14623567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Mode de fonctionnement…</a:t>
            </a:r>
            <a:endParaRPr lang="fr-FR"/>
          </a:p>
        </p:txBody>
      </p:sp>
      <p:sp>
        <p:nvSpPr>
          <p:cNvPr id="3" name="Content Placeholder 2"/>
          <p:cNvSpPr>
            <a:spLocks noGrp="1"/>
          </p:cNvSpPr>
          <p:nvPr>
            <p:ph idx="1"/>
          </p:nvPr>
        </p:nvSpPr>
        <p:spPr/>
        <p:txBody>
          <a:bodyPr/>
          <a:lstStyle/>
          <a:p>
            <a:r>
              <a:rPr lang="fr-FR" dirty="0" smtClean="0"/>
              <a:t>Les couronnes supérieures et inférieures sont reliées par un bras télescopique</a:t>
            </a:r>
          </a:p>
          <a:p>
            <a:r>
              <a:rPr lang="fr-FR" dirty="0" smtClean="0"/>
              <a:t>Le mécanisme maintient la mandibule en avant en position saillante pendant le traitement afin de favoriser la croissance mandibulaire</a:t>
            </a:r>
          </a:p>
          <a:p>
            <a:r>
              <a:rPr lang="fr-FR" dirty="0" smtClean="0"/>
              <a:t>Permet l’ouverture et la fermeture de la bouche ainsi que les mouvements latéraux</a:t>
            </a:r>
          </a:p>
          <a:p>
            <a:r>
              <a:rPr lang="fr-FR" dirty="0" smtClean="0"/>
              <a:t>Génère  la croissance vers l’avant de la fosse glénoïde</a:t>
            </a:r>
          </a:p>
          <a:p>
            <a:endParaRPr lang="fr-F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16600" dirty="0" smtClean="0"/>
              <a:t>C.S.</a:t>
            </a:r>
            <a:endParaRPr lang="en-US" sz="16600" dirty="0"/>
          </a:p>
        </p:txBody>
      </p:sp>
    </p:spTree>
    <p:extLst>
      <p:ext uri="{BB962C8B-B14F-4D97-AF65-F5344CB8AC3E}">
        <p14:creationId xmlns:p14="http://schemas.microsoft.com/office/powerpoint/2010/main" val="30304093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4821" t="2143" r="4722" b="2044"/>
          <a:stretch/>
        </p:blipFill>
        <p:spPr>
          <a:xfrm>
            <a:off x="0" y="0"/>
            <a:ext cx="9144000" cy="6878782"/>
          </a:xfrm>
        </p:spPr>
      </p:pic>
      <p:sp>
        <p:nvSpPr>
          <p:cNvPr id="6" name="TextBox 5"/>
          <p:cNvSpPr txBox="1"/>
          <p:nvPr/>
        </p:nvSpPr>
        <p:spPr>
          <a:xfrm>
            <a:off x="3075709" y="4724400"/>
            <a:ext cx="3048000"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1906833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4772" t="4132" r="5001" b="2809"/>
          <a:stretch/>
        </p:blipFill>
        <p:spPr>
          <a:xfrm>
            <a:off x="-13855" y="1"/>
            <a:ext cx="9144000" cy="6857999"/>
          </a:xfrm>
          <a:solidFill>
            <a:schemeClr val="bg1"/>
          </a:solidFill>
        </p:spPr>
      </p:pic>
      <p:sp>
        <p:nvSpPr>
          <p:cNvPr id="5" name="TextBox 4"/>
          <p:cNvSpPr txBox="1"/>
          <p:nvPr/>
        </p:nvSpPr>
        <p:spPr>
          <a:xfrm>
            <a:off x="3048000" y="4800600"/>
            <a:ext cx="2667000"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0568479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4593" t="3366" r="4951" b="2350"/>
          <a:stretch/>
        </p:blipFill>
        <p:spPr>
          <a:xfrm>
            <a:off x="1" y="0"/>
            <a:ext cx="9144000" cy="6858000"/>
          </a:xfrm>
        </p:spPr>
      </p:pic>
      <p:sp>
        <p:nvSpPr>
          <p:cNvPr id="5" name="TextBox 4"/>
          <p:cNvSpPr txBox="1"/>
          <p:nvPr/>
        </p:nvSpPr>
        <p:spPr>
          <a:xfrm>
            <a:off x="3124200" y="4838700"/>
            <a:ext cx="2971800" cy="3810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6759678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4363" t="4745" r="4264" b="2809"/>
          <a:stretch/>
        </p:blipFill>
        <p:spPr>
          <a:xfrm>
            <a:off x="0" y="0"/>
            <a:ext cx="9143999" cy="6858000"/>
          </a:xfrm>
        </p:spPr>
      </p:pic>
      <p:sp>
        <p:nvSpPr>
          <p:cNvPr id="5" name="TextBox 4"/>
          <p:cNvSpPr txBox="1"/>
          <p:nvPr/>
        </p:nvSpPr>
        <p:spPr>
          <a:xfrm>
            <a:off x="3124200" y="4838701"/>
            <a:ext cx="2895600" cy="3810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8814674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5001" t="2602" r="5001" b="2503"/>
          <a:stretch/>
        </p:blipFill>
        <p:spPr>
          <a:xfrm>
            <a:off x="0" y="0"/>
            <a:ext cx="9144000" cy="6858000"/>
          </a:xfrm>
        </p:spPr>
      </p:pic>
      <p:sp>
        <p:nvSpPr>
          <p:cNvPr id="5" name="TextBox 4"/>
          <p:cNvSpPr txBox="1"/>
          <p:nvPr/>
        </p:nvSpPr>
        <p:spPr>
          <a:xfrm>
            <a:off x="3124200" y="4859483"/>
            <a:ext cx="2895600" cy="3810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3338115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3427" t="4689" r="4685" b="3828"/>
          <a:stretch/>
        </p:blipFill>
        <p:spPr>
          <a:xfrm>
            <a:off x="0" y="0"/>
            <a:ext cx="9144000" cy="6858000"/>
          </a:xfrm>
        </p:spPr>
      </p:pic>
      <p:sp>
        <p:nvSpPr>
          <p:cNvPr id="5" name="TextBox 4"/>
          <p:cNvSpPr txBox="1"/>
          <p:nvPr/>
        </p:nvSpPr>
        <p:spPr>
          <a:xfrm>
            <a:off x="3581400" y="4800600"/>
            <a:ext cx="2438400"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5087371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28800"/>
            <a:ext cx="8229600" cy="1600200"/>
          </a:xfrm>
        </p:spPr>
        <p:txBody>
          <a:bodyPr>
            <a:noAutofit/>
          </a:bodyPr>
          <a:lstStyle/>
          <a:p>
            <a:pPr marL="0" indent="0" algn="ctr">
              <a:buNone/>
            </a:pPr>
            <a:r>
              <a:rPr lang="en-US" sz="6600" dirty="0" err="1" smtClean="0"/>
              <a:t>Appareils</a:t>
            </a:r>
            <a:r>
              <a:rPr lang="en-US" sz="6600" dirty="0" smtClean="0"/>
              <a:t> </a:t>
            </a:r>
            <a:r>
              <a:rPr lang="en-US" sz="6600" dirty="0" err="1" smtClean="0"/>
              <a:t>hybrides</a:t>
            </a:r>
            <a:r>
              <a:rPr lang="en-US" sz="6600" dirty="0" smtClean="0"/>
              <a:t> </a:t>
            </a:r>
            <a:r>
              <a:rPr lang="en-US" sz="6600" dirty="0" err="1" smtClean="0"/>
              <a:t>conçus</a:t>
            </a:r>
            <a:r>
              <a:rPr lang="en-US" sz="6600" dirty="0" smtClean="0"/>
              <a:t> par </a:t>
            </a:r>
            <a:r>
              <a:rPr lang="en-US" sz="6600" dirty="0" err="1" smtClean="0"/>
              <a:t>AOA</a:t>
            </a:r>
            <a:endParaRPr lang="en-US" sz="6600" dirty="0"/>
          </a:p>
        </p:txBody>
      </p:sp>
    </p:spTree>
    <p:extLst>
      <p:ext uri="{BB962C8B-B14F-4D97-AF65-F5344CB8AC3E}">
        <p14:creationId xmlns:p14="http://schemas.microsoft.com/office/powerpoint/2010/main" val="30497468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2514600"/>
          </a:xfrm>
        </p:spPr>
        <p:txBody>
          <a:bodyPr>
            <a:normAutofit/>
          </a:bodyPr>
          <a:lstStyle/>
          <a:p>
            <a:pPr marL="0" indent="0" algn="ctr">
              <a:buNone/>
            </a:pPr>
            <a:r>
              <a:rPr lang="en-US" sz="8000" dirty="0" smtClean="0"/>
              <a:t>Denture </a:t>
            </a:r>
            <a:r>
              <a:rPr lang="en-US" sz="8000" dirty="0" err="1" smtClean="0"/>
              <a:t>mixte</a:t>
            </a:r>
            <a:endParaRPr lang="en-US" sz="8000" dirty="0"/>
          </a:p>
        </p:txBody>
      </p:sp>
    </p:spTree>
    <p:extLst>
      <p:ext uri="{BB962C8B-B14F-4D97-AF65-F5344CB8AC3E}">
        <p14:creationId xmlns:p14="http://schemas.microsoft.com/office/powerpoint/2010/main" val="31388588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068" name="Rectangle 4"/>
          <p:cNvSpPr>
            <a:spLocks noGrp="1" noChangeArrowheads="1"/>
          </p:cNvSpPr>
          <p:nvPr>
            <p:ph type="title"/>
          </p:nvPr>
        </p:nvSpPr>
        <p:spPr>
          <a:xfrm>
            <a:off x="762000" y="533400"/>
            <a:ext cx="7772400" cy="838200"/>
          </a:xfrm>
        </p:spPr>
        <p:txBody>
          <a:bodyPr>
            <a:normAutofit/>
          </a:bodyPr>
          <a:lstStyle/>
          <a:p>
            <a:r>
              <a:rPr lang="en-US" sz="2000" b="1" dirty="0" err="1" smtClean="0"/>
              <a:t>Appareil</a:t>
            </a:r>
            <a:r>
              <a:rPr lang="en-US" sz="2000" b="1" dirty="0" smtClean="0"/>
              <a:t> M2M pour denture</a:t>
            </a:r>
            <a:br>
              <a:rPr lang="en-US" sz="2000" b="1" dirty="0" smtClean="0"/>
            </a:br>
            <a:r>
              <a:rPr lang="en-US" sz="2000" b="1" dirty="0" smtClean="0"/>
              <a:t> </a:t>
            </a:r>
            <a:r>
              <a:rPr lang="en-US" sz="2000" b="1" dirty="0" err="1" smtClean="0"/>
              <a:t>mixte</a:t>
            </a:r>
            <a:endParaRPr lang="en-US" sz="2000" b="1" dirty="0"/>
          </a:p>
        </p:txBody>
      </p:sp>
      <p:sp>
        <p:nvSpPr>
          <p:cNvPr id="88069" name="Rectangle 5"/>
          <p:cNvSpPr>
            <a:spLocks noGrp="1" noChangeArrowheads="1"/>
          </p:cNvSpPr>
          <p:nvPr>
            <p:ph type="body" idx="1"/>
          </p:nvPr>
        </p:nvSpPr>
        <p:spPr/>
        <p:txBody>
          <a:bodyPr>
            <a:normAutofit fontScale="92500" lnSpcReduction="20000"/>
          </a:bodyPr>
          <a:lstStyle/>
          <a:p>
            <a:pPr>
              <a:lnSpc>
                <a:spcPct val="85000"/>
              </a:lnSpc>
              <a:buFont typeface="Times" pitchFamily="18" charset="0"/>
              <a:buChar char="•"/>
            </a:pPr>
            <a:r>
              <a:rPr lang="en-US" sz="2400" dirty="0" err="1" smtClean="0"/>
              <a:t>Classe</a:t>
            </a:r>
            <a:r>
              <a:rPr lang="en-US" sz="2400" dirty="0" smtClean="0"/>
              <a:t> II </a:t>
            </a:r>
            <a:r>
              <a:rPr lang="en-US" sz="2400" dirty="0" err="1" smtClean="0"/>
              <a:t>squelettique</a:t>
            </a:r>
            <a:r>
              <a:rPr lang="en-US" sz="2400" dirty="0" smtClean="0"/>
              <a:t> grave à </a:t>
            </a:r>
            <a:r>
              <a:rPr lang="en-US" sz="2400" dirty="0"/>
              <a:t>2/3 </a:t>
            </a:r>
            <a:r>
              <a:rPr lang="en-US" sz="2400" dirty="0" err="1" smtClean="0"/>
              <a:t>d’une</a:t>
            </a:r>
            <a:r>
              <a:rPr lang="en-US" sz="2400" dirty="0" smtClean="0"/>
              <a:t> </a:t>
            </a:r>
            <a:r>
              <a:rPr lang="en-US" sz="2400" dirty="0" err="1" smtClean="0"/>
              <a:t>Classe</a:t>
            </a:r>
            <a:r>
              <a:rPr lang="en-US" sz="2400" dirty="0" smtClean="0"/>
              <a:t> II </a:t>
            </a:r>
            <a:r>
              <a:rPr lang="en-US" sz="2400" dirty="0" err="1" smtClean="0"/>
              <a:t>dentaire</a:t>
            </a:r>
            <a:endParaRPr lang="en-US" sz="2400" dirty="0"/>
          </a:p>
          <a:p>
            <a:pPr lvl="1">
              <a:lnSpc>
                <a:spcPct val="85000"/>
              </a:lnSpc>
            </a:pPr>
            <a:r>
              <a:rPr lang="en-US" sz="2400" dirty="0">
                <a:solidFill>
                  <a:schemeClr val="bg1"/>
                </a:solidFill>
              </a:rPr>
              <a:t>Want to utilize all potential growth.</a:t>
            </a:r>
          </a:p>
          <a:p>
            <a:pPr lvl="1">
              <a:lnSpc>
                <a:spcPct val="85000"/>
              </a:lnSpc>
            </a:pPr>
            <a:r>
              <a:rPr lang="en-US" sz="2400" dirty="0" err="1" smtClean="0"/>
              <a:t>Attendre</a:t>
            </a:r>
            <a:r>
              <a:rPr lang="en-US" sz="2400" dirty="0" smtClean="0"/>
              <a:t> </a:t>
            </a:r>
            <a:r>
              <a:rPr lang="en-US" sz="2400" dirty="0" err="1" smtClean="0"/>
              <a:t>que</a:t>
            </a:r>
            <a:r>
              <a:rPr lang="en-US" sz="2400" dirty="0" smtClean="0"/>
              <a:t> la denture </a:t>
            </a:r>
            <a:r>
              <a:rPr lang="en-US" sz="2400" dirty="0" err="1" smtClean="0"/>
              <a:t>soit</a:t>
            </a:r>
            <a:r>
              <a:rPr lang="en-US" sz="2400" dirty="0" smtClean="0"/>
              <a:t> </a:t>
            </a:r>
            <a:r>
              <a:rPr lang="en-US" sz="2400" dirty="0" err="1" smtClean="0"/>
              <a:t>permanente</a:t>
            </a:r>
            <a:r>
              <a:rPr lang="en-US" sz="2400" dirty="0" smtClean="0"/>
              <a:t> au </a:t>
            </a:r>
            <a:r>
              <a:rPr lang="en-US" sz="2400" dirty="0" err="1" smtClean="0"/>
              <a:t>niveau</a:t>
            </a:r>
            <a:r>
              <a:rPr lang="en-US" sz="2400" dirty="0" smtClean="0"/>
              <a:t> des </a:t>
            </a:r>
            <a:r>
              <a:rPr lang="en-US" sz="2400" dirty="0" err="1" smtClean="0"/>
              <a:t>incisives</a:t>
            </a:r>
            <a:r>
              <a:rPr lang="en-US" sz="2400" dirty="0" smtClean="0"/>
              <a:t> </a:t>
            </a:r>
            <a:r>
              <a:rPr lang="en-US" sz="2400" dirty="0" err="1" smtClean="0"/>
              <a:t>supérieures</a:t>
            </a:r>
            <a:r>
              <a:rPr lang="en-US" sz="2400" dirty="0" smtClean="0"/>
              <a:t>.</a:t>
            </a:r>
            <a:endParaRPr lang="en-US" sz="2400" dirty="0"/>
          </a:p>
          <a:p>
            <a:pPr lvl="1">
              <a:lnSpc>
                <a:spcPct val="85000"/>
              </a:lnSpc>
            </a:pPr>
            <a:r>
              <a:rPr lang="en-US" sz="2400" dirty="0" err="1" smtClean="0"/>
              <a:t>Modèle</a:t>
            </a:r>
            <a:r>
              <a:rPr lang="en-US" sz="2400" dirty="0" smtClean="0"/>
              <a:t> de </a:t>
            </a:r>
            <a:r>
              <a:rPr lang="en-US" sz="2400" dirty="0" err="1" smtClean="0"/>
              <a:t>déglutition</a:t>
            </a:r>
            <a:r>
              <a:rPr lang="en-US" sz="2400" dirty="0" smtClean="0"/>
              <a:t> </a:t>
            </a:r>
            <a:r>
              <a:rPr lang="en-US" sz="2400" dirty="0" err="1" smtClean="0"/>
              <a:t>inapproprié</a:t>
            </a:r>
            <a:r>
              <a:rPr lang="en-US" sz="2400" dirty="0" smtClean="0"/>
              <a:t>.</a:t>
            </a:r>
            <a:endParaRPr lang="en-US" sz="2400" dirty="0"/>
          </a:p>
          <a:p>
            <a:pPr lvl="1">
              <a:lnSpc>
                <a:spcPct val="85000"/>
              </a:lnSpc>
            </a:pPr>
            <a:r>
              <a:rPr lang="en-US" sz="2400" dirty="0" err="1" smtClean="0"/>
              <a:t>Fonction</a:t>
            </a:r>
            <a:r>
              <a:rPr lang="en-US" sz="2400" dirty="0" smtClean="0"/>
              <a:t> des </a:t>
            </a:r>
            <a:r>
              <a:rPr lang="en-US" sz="2400" dirty="0" err="1" smtClean="0"/>
              <a:t>lèvres</a:t>
            </a:r>
            <a:r>
              <a:rPr lang="en-US" sz="2400" dirty="0" smtClean="0"/>
              <a:t> </a:t>
            </a:r>
            <a:r>
              <a:rPr lang="en-US" sz="2400" dirty="0" err="1" smtClean="0"/>
              <a:t>incompétentes</a:t>
            </a:r>
            <a:r>
              <a:rPr lang="en-US" sz="2400" dirty="0" smtClean="0"/>
              <a:t>.</a:t>
            </a:r>
            <a:endParaRPr lang="en-US" sz="2400" dirty="0"/>
          </a:p>
          <a:p>
            <a:pPr lvl="1">
              <a:lnSpc>
                <a:spcPct val="85000"/>
              </a:lnSpc>
            </a:pPr>
            <a:r>
              <a:rPr lang="en-US" sz="2400" dirty="0" smtClean="0"/>
              <a:t>Image de </a:t>
            </a:r>
            <a:r>
              <a:rPr lang="en-US" sz="2400" dirty="0" err="1" smtClean="0"/>
              <a:t>soi</a:t>
            </a:r>
            <a:r>
              <a:rPr lang="en-US" sz="2400" dirty="0" smtClean="0"/>
              <a:t>.</a:t>
            </a:r>
            <a:r>
              <a:rPr lang="en-US" sz="2400" dirty="0"/>
              <a:t/>
            </a:r>
            <a:br>
              <a:rPr lang="en-US" sz="2400" dirty="0"/>
            </a:br>
            <a:endParaRPr lang="en-US" sz="2400" dirty="0"/>
          </a:p>
          <a:p>
            <a:pPr>
              <a:lnSpc>
                <a:spcPct val="85000"/>
              </a:lnSpc>
              <a:buFont typeface="Times" pitchFamily="18" charset="0"/>
              <a:buChar char="•"/>
            </a:pPr>
            <a:r>
              <a:rPr lang="en-US" sz="2400" dirty="0" err="1" smtClean="0"/>
              <a:t>Classe</a:t>
            </a:r>
            <a:r>
              <a:rPr lang="en-US" sz="2400" dirty="0" smtClean="0"/>
              <a:t> </a:t>
            </a:r>
            <a:r>
              <a:rPr lang="en-US" sz="2400" dirty="0"/>
              <a:t>II, div 2 </a:t>
            </a:r>
            <a:r>
              <a:rPr lang="en-US" sz="2400" dirty="0" err="1" smtClean="0"/>
              <a:t>lorsque</a:t>
            </a:r>
            <a:r>
              <a:rPr lang="en-US" sz="2400" dirty="0" smtClean="0"/>
              <a:t> </a:t>
            </a:r>
            <a:r>
              <a:rPr lang="en-US" sz="2400" dirty="0" err="1" smtClean="0"/>
              <a:t>l’enfant</a:t>
            </a:r>
            <a:r>
              <a:rPr lang="en-US" sz="2400" dirty="0" smtClean="0"/>
              <a:t>  </a:t>
            </a:r>
            <a:r>
              <a:rPr lang="en-US" sz="2400" dirty="0" err="1" smtClean="0"/>
              <a:t>souhaite</a:t>
            </a:r>
            <a:r>
              <a:rPr lang="en-US" sz="2400" dirty="0" smtClean="0"/>
              <a:t> </a:t>
            </a:r>
            <a:r>
              <a:rPr lang="en-US" sz="2400" dirty="0" err="1" smtClean="0"/>
              <a:t>l’alignement</a:t>
            </a:r>
            <a:r>
              <a:rPr lang="en-US" sz="2400" dirty="0" smtClean="0"/>
              <a:t> </a:t>
            </a:r>
            <a:r>
              <a:rPr lang="en-US" sz="2400" dirty="0" err="1" smtClean="0"/>
              <a:t>dentaire</a:t>
            </a:r>
            <a:r>
              <a:rPr lang="en-US" sz="2400" dirty="0" smtClean="0"/>
              <a:t>.</a:t>
            </a:r>
            <a:endParaRPr lang="en-US" sz="2400" dirty="0"/>
          </a:p>
          <a:p>
            <a:pPr>
              <a:lnSpc>
                <a:spcPct val="85000"/>
              </a:lnSpc>
              <a:buFont typeface="Times" pitchFamily="18" charset="0"/>
              <a:buChar char="•"/>
            </a:pPr>
            <a:r>
              <a:rPr lang="en-US" sz="2400" dirty="0" err="1" smtClean="0"/>
              <a:t>Dysfonctionnement</a:t>
            </a:r>
            <a:r>
              <a:rPr lang="en-US" sz="2400" dirty="0" smtClean="0"/>
              <a:t> </a:t>
            </a:r>
            <a:r>
              <a:rPr lang="en-US" dirty="0" smtClean="0"/>
              <a:t>ATM</a:t>
            </a:r>
            <a:r>
              <a:rPr lang="en-US" sz="2400" dirty="0" smtClean="0"/>
              <a:t> </a:t>
            </a:r>
            <a:r>
              <a:rPr lang="en-US" dirty="0" smtClean="0"/>
              <a:t>de </a:t>
            </a:r>
            <a:r>
              <a:rPr lang="en-US" sz="2400" dirty="0" err="1" smtClean="0"/>
              <a:t>Classe</a:t>
            </a:r>
            <a:r>
              <a:rPr lang="en-US" sz="2400" dirty="0" smtClean="0"/>
              <a:t> </a:t>
            </a:r>
            <a:r>
              <a:rPr lang="en-US" sz="2400" dirty="0"/>
              <a:t>II.</a:t>
            </a:r>
          </a:p>
          <a:p>
            <a:pPr>
              <a:lnSpc>
                <a:spcPct val="85000"/>
              </a:lnSpc>
              <a:buFont typeface="Times" pitchFamily="18" charset="0"/>
              <a:buChar char="•"/>
            </a:pPr>
            <a:r>
              <a:rPr lang="en-US" sz="2400" dirty="0" smtClean="0"/>
              <a:t>Correction de </a:t>
            </a:r>
            <a:r>
              <a:rPr lang="en-US" sz="2400" dirty="0" err="1" smtClean="0"/>
              <a:t>Classe</a:t>
            </a:r>
            <a:r>
              <a:rPr lang="en-US" sz="2400" dirty="0" smtClean="0"/>
              <a:t> </a:t>
            </a:r>
            <a:r>
              <a:rPr lang="en-US" sz="2400" dirty="0"/>
              <a:t>II </a:t>
            </a:r>
            <a:r>
              <a:rPr lang="en-US" sz="2400" dirty="0" smtClean="0"/>
              <a:t>après </a:t>
            </a:r>
            <a:r>
              <a:rPr lang="en-US" sz="2400" dirty="0" err="1" smtClean="0"/>
              <a:t>développement</a:t>
            </a:r>
            <a:r>
              <a:rPr lang="en-US" sz="2400" dirty="0" smtClean="0"/>
              <a:t> </a:t>
            </a:r>
            <a:r>
              <a:rPr lang="en-US" sz="2400" dirty="0" err="1" smtClean="0"/>
              <a:t>précoce</a:t>
            </a:r>
            <a:r>
              <a:rPr lang="en-US" sz="2400" dirty="0" smtClean="0"/>
              <a:t> de </a:t>
            </a:r>
            <a:r>
              <a:rPr lang="en-US" sz="2400" dirty="0" err="1" smtClean="0"/>
              <a:t>l’arcade</a:t>
            </a:r>
            <a:r>
              <a:rPr lang="en-US" sz="2400" dirty="0" smtClean="0"/>
              <a:t>.</a:t>
            </a:r>
            <a:endParaRPr lang="en-US" dirty="0"/>
          </a:p>
          <a:p>
            <a:pPr>
              <a:lnSpc>
                <a:spcPct val="85000"/>
              </a:lnSpc>
              <a:buFont typeface="Times" pitchFamily="18" charset="0"/>
              <a:buChar char="•"/>
            </a:pPr>
            <a:r>
              <a:rPr lang="en-US" sz="2400" dirty="0" smtClean="0"/>
              <a:t>50 % de </a:t>
            </a:r>
            <a:r>
              <a:rPr lang="en-US" sz="2400" dirty="0" err="1" smtClean="0"/>
              <a:t>toutes</a:t>
            </a:r>
            <a:r>
              <a:rPr lang="en-US" sz="2400" dirty="0" smtClean="0"/>
              <a:t> les </a:t>
            </a:r>
            <a:r>
              <a:rPr lang="en-US" sz="2400" dirty="0" err="1" smtClean="0"/>
              <a:t>Classe</a:t>
            </a:r>
            <a:r>
              <a:rPr lang="en-US" sz="2400" dirty="0" smtClean="0"/>
              <a:t> II </a:t>
            </a:r>
            <a:r>
              <a:rPr lang="en-US" sz="2400" dirty="0" err="1" smtClean="0"/>
              <a:t>présentent</a:t>
            </a:r>
            <a:r>
              <a:rPr lang="en-US" sz="2400" dirty="0" smtClean="0"/>
              <a:t> </a:t>
            </a:r>
            <a:r>
              <a:rPr lang="en-US" sz="2400" dirty="0" err="1" smtClean="0"/>
              <a:t>une</a:t>
            </a:r>
            <a:r>
              <a:rPr lang="en-US" sz="2400" dirty="0" smtClean="0"/>
              <a:t> </a:t>
            </a:r>
            <a:r>
              <a:rPr lang="en-US" sz="2400" dirty="0" err="1" smtClean="0"/>
              <a:t>assymétrie</a:t>
            </a:r>
            <a:r>
              <a:rPr lang="en-US" sz="2400" dirty="0" smtClean="0"/>
              <a:t> </a:t>
            </a:r>
            <a:r>
              <a:rPr lang="en-US" sz="2400" dirty="0" err="1" smtClean="0"/>
              <a:t>mandibulaire</a:t>
            </a:r>
            <a:r>
              <a:rPr lang="en-US" sz="2400" dirty="0" smtClean="0"/>
              <a:t>.</a:t>
            </a:r>
            <a:endParaRPr lang="en-US" sz="2400" dirty="0"/>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8068"/>
                                        </p:tgtEl>
                                        <p:attrNameLst>
                                          <p:attrName>style.visibility</p:attrName>
                                        </p:attrNameLst>
                                      </p:cBhvr>
                                      <p:to>
                                        <p:strVal val="visible"/>
                                      </p:to>
                                    </p:set>
                                    <p:animEffect transition="in" filter="wipe(left)">
                                      <p:cBhvr>
                                        <p:cTn id="7" dur="500"/>
                                        <p:tgtEl>
                                          <p:spTgt spid="8806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8069">
                                            <p:txEl>
                                              <p:pRg st="0" end="0"/>
                                            </p:txEl>
                                          </p:spTgt>
                                        </p:tgtEl>
                                        <p:attrNameLst>
                                          <p:attrName>style.visibility</p:attrName>
                                        </p:attrNameLst>
                                      </p:cBhvr>
                                      <p:to>
                                        <p:strVal val="visible"/>
                                      </p:to>
                                    </p:set>
                                    <p:animEffect transition="in" filter="wipe(left)">
                                      <p:cBhvr>
                                        <p:cTn id="12" dur="500"/>
                                        <p:tgtEl>
                                          <p:spTgt spid="8806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8069">
                                            <p:txEl>
                                              <p:pRg st="1" end="1"/>
                                            </p:txEl>
                                          </p:spTgt>
                                        </p:tgtEl>
                                        <p:attrNameLst>
                                          <p:attrName>style.visibility</p:attrName>
                                        </p:attrNameLst>
                                      </p:cBhvr>
                                      <p:to>
                                        <p:strVal val="visible"/>
                                      </p:to>
                                    </p:set>
                                    <p:animEffect transition="in" filter="wipe(left)">
                                      <p:cBhvr>
                                        <p:cTn id="17" dur="500"/>
                                        <p:tgtEl>
                                          <p:spTgt spid="8806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8069">
                                            <p:txEl>
                                              <p:pRg st="2" end="2"/>
                                            </p:txEl>
                                          </p:spTgt>
                                        </p:tgtEl>
                                        <p:attrNameLst>
                                          <p:attrName>style.visibility</p:attrName>
                                        </p:attrNameLst>
                                      </p:cBhvr>
                                      <p:to>
                                        <p:strVal val="visible"/>
                                      </p:to>
                                    </p:set>
                                    <p:animEffect transition="in" filter="wipe(left)">
                                      <p:cBhvr>
                                        <p:cTn id="22" dur="500"/>
                                        <p:tgtEl>
                                          <p:spTgt spid="8806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8069">
                                            <p:txEl>
                                              <p:pRg st="3" end="3"/>
                                            </p:txEl>
                                          </p:spTgt>
                                        </p:tgtEl>
                                        <p:attrNameLst>
                                          <p:attrName>style.visibility</p:attrName>
                                        </p:attrNameLst>
                                      </p:cBhvr>
                                      <p:to>
                                        <p:strVal val="visible"/>
                                      </p:to>
                                    </p:set>
                                    <p:animEffect transition="in" filter="wipe(left)">
                                      <p:cBhvr>
                                        <p:cTn id="27" dur="500"/>
                                        <p:tgtEl>
                                          <p:spTgt spid="8806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8069">
                                            <p:txEl>
                                              <p:pRg st="4" end="4"/>
                                            </p:txEl>
                                          </p:spTgt>
                                        </p:tgtEl>
                                        <p:attrNameLst>
                                          <p:attrName>style.visibility</p:attrName>
                                        </p:attrNameLst>
                                      </p:cBhvr>
                                      <p:to>
                                        <p:strVal val="visible"/>
                                      </p:to>
                                    </p:set>
                                    <p:animEffect transition="in" filter="wipe(left)">
                                      <p:cBhvr>
                                        <p:cTn id="32" dur="500"/>
                                        <p:tgtEl>
                                          <p:spTgt spid="8806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8069">
                                            <p:txEl>
                                              <p:pRg st="5" end="5"/>
                                            </p:txEl>
                                          </p:spTgt>
                                        </p:tgtEl>
                                        <p:attrNameLst>
                                          <p:attrName>style.visibility</p:attrName>
                                        </p:attrNameLst>
                                      </p:cBhvr>
                                      <p:to>
                                        <p:strVal val="visible"/>
                                      </p:to>
                                    </p:set>
                                    <p:animEffect transition="in" filter="wipe(left)">
                                      <p:cBhvr>
                                        <p:cTn id="37" dur="500"/>
                                        <p:tgtEl>
                                          <p:spTgt spid="88069">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8069">
                                            <p:txEl>
                                              <p:pRg st="6" end="6"/>
                                            </p:txEl>
                                          </p:spTgt>
                                        </p:tgtEl>
                                        <p:attrNameLst>
                                          <p:attrName>style.visibility</p:attrName>
                                        </p:attrNameLst>
                                      </p:cBhvr>
                                      <p:to>
                                        <p:strVal val="visible"/>
                                      </p:to>
                                    </p:set>
                                    <p:animEffect transition="in" filter="wipe(left)">
                                      <p:cBhvr>
                                        <p:cTn id="42" dur="500"/>
                                        <p:tgtEl>
                                          <p:spTgt spid="88069">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8069">
                                            <p:txEl>
                                              <p:pRg st="7" end="7"/>
                                            </p:txEl>
                                          </p:spTgt>
                                        </p:tgtEl>
                                        <p:attrNameLst>
                                          <p:attrName>style.visibility</p:attrName>
                                        </p:attrNameLst>
                                      </p:cBhvr>
                                      <p:to>
                                        <p:strVal val="visible"/>
                                      </p:to>
                                    </p:set>
                                    <p:animEffect transition="in" filter="wipe(left)">
                                      <p:cBhvr>
                                        <p:cTn id="47" dur="500"/>
                                        <p:tgtEl>
                                          <p:spTgt spid="88069">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88069">
                                            <p:txEl>
                                              <p:pRg st="8" end="8"/>
                                            </p:txEl>
                                          </p:spTgt>
                                        </p:tgtEl>
                                        <p:attrNameLst>
                                          <p:attrName>style.visibility</p:attrName>
                                        </p:attrNameLst>
                                      </p:cBhvr>
                                      <p:to>
                                        <p:strVal val="visible"/>
                                      </p:to>
                                    </p:set>
                                    <p:animEffect transition="in" filter="wipe(left)">
                                      <p:cBhvr>
                                        <p:cTn id="52" dur="500"/>
                                        <p:tgtEl>
                                          <p:spTgt spid="88069">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88069">
                                            <p:txEl>
                                              <p:pRg st="9" end="9"/>
                                            </p:txEl>
                                          </p:spTgt>
                                        </p:tgtEl>
                                        <p:attrNameLst>
                                          <p:attrName>style.visibility</p:attrName>
                                        </p:attrNameLst>
                                      </p:cBhvr>
                                      <p:to>
                                        <p:strVal val="visible"/>
                                      </p:to>
                                    </p:set>
                                    <p:animEffect transition="in" filter="wipe(left)">
                                      <p:cBhvr>
                                        <p:cTn id="57" dur="500"/>
                                        <p:tgtEl>
                                          <p:spTgt spid="8806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8" grpId="0" autoUpdateAnimBg="0"/>
      <p:bldP spid="88069" grpId="0" build="p" bldLvl="2"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Mode de fonctionnement…</a:t>
            </a:r>
            <a:endParaRPr lang="fr-FR"/>
          </a:p>
        </p:txBody>
      </p:sp>
      <p:sp>
        <p:nvSpPr>
          <p:cNvPr id="3" name="Content Placeholder 2"/>
          <p:cNvSpPr>
            <a:spLocks noGrp="1"/>
          </p:cNvSpPr>
          <p:nvPr>
            <p:ph idx="1"/>
          </p:nvPr>
        </p:nvSpPr>
        <p:spPr/>
        <p:txBody>
          <a:bodyPr/>
          <a:lstStyle/>
          <a:p>
            <a:pPr marL="114300" indent="-114300">
              <a:buFont typeface="Arial" pitchFamily="34" charset="0"/>
              <a:buChar char="•"/>
              <a:defRPr/>
            </a:pPr>
            <a:r>
              <a:rPr lang="fr-FR" sz="1600" dirty="0" smtClean="0"/>
              <a:t>Force la mandibule vers l’avant ce qui décharge le condyle dans la fosse.</a:t>
            </a:r>
          </a:p>
          <a:p>
            <a:pPr marL="114300" indent="-114300">
              <a:buFont typeface="Arial" pitchFamily="34" charset="0"/>
              <a:buChar char="•"/>
              <a:defRPr/>
            </a:pPr>
            <a:r>
              <a:rPr lang="fr-FR" sz="1600" dirty="0" smtClean="0"/>
              <a:t> Une combinaison entre croissance condylienne et remodelage de la fosse se produit.</a:t>
            </a:r>
          </a:p>
          <a:p>
            <a:pPr marL="114300" indent="-114300">
              <a:buFont typeface="Arial" pitchFamily="34" charset="0"/>
              <a:buChar char="•"/>
              <a:defRPr/>
            </a:pPr>
            <a:r>
              <a:rPr lang="fr-FR" sz="1600" dirty="0" smtClean="0"/>
              <a:t>Des études confirment qu’un véritable changement squelettique a lieu, et non pas uniquement un mouvement  dentaire</a:t>
            </a:r>
          </a:p>
          <a:p>
            <a:endParaRPr lang="fr-FR" dirty="0"/>
          </a:p>
        </p:txBody>
      </p:sp>
      <p:grpSp>
        <p:nvGrpSpPr>
          <p:cNvPr id="4" name="Group 3"/>
          <p:cNvGrpSpPr/>
          <p:nvPr/>
        </p:nvGrpSpPr>
        <p:grpSpPr>
          <a:xfrm>
            <a:off x="914400" y="2695575"/>
            <a:ext cx="5181600" cy="3705225"/>
            <a:chOff x="228600" y="2190750"/>
            <a:chExt cx="6239950" cy="4638675"/>
          </a:xfrm>
        </p:grpSpPr>
        <p:pic>
          <p:nvPicPr>
            <p:cNvPr id="5" name="Picture 11" descr="lateral-view-skull_~SA403062.jpg"/>
            <p:cNvPicPr>
              <a:picLocks noChangeAspect="1"/>
            </p:cNvPicPr>
            <p:nvPr/>
          </p:nvPicPr>
          <p:blipFill>
            <a:blip r:embed="rId2"/>
            <a:srcRect/>
            <a:stretch>
              <a:fillRect/>
            </a:stretch>
          </p:blipFill>
          <p:spPr bwMode="auto">
            <a:xfrm>
              <a:off x="3303075" y="2190750"/>
              <a:ext cx="3165475" cy="3232150"/>
            </a:xfrm>
            <a:prstGeom prst="rect">
              <a:avLst/>
            </a:prstGeom>
            <a:noFill/>
            <a:ln w="9525">
              <a:noFill/>
              <a:miter lim="800000"/>
              <a:headEnd/>
              <a:tailEnd/>
            </a:ln>
          </p:spPr>
        </p:pic>
        <p:pic>
          <p:nvPicPr>
            <p:cNvPr id="6" name="Content Placeholder 3" descr="Fossa040.jpg"/>
            <p:cNvPicPr>
              <a:picLocks noChangeAspect="1"/>
            </p:cNvPicPr>
            <p:nvPr/>
          </p:nvPicPr>
          <p:blipFill>
            <a:blip r:embed="rId3"/>
            <a:srcRect/>
            <a:stretch>
              <a:fillRect/>
            </a:stretch>
          </p:blipFill>
          <p:spPr bwMode="auto">
            <a:xfrm>
              <a:off x="228600" y="5422900"/>
              <a:ext cx="5546725" cy="1406525"/>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1"/>
          <p:cNvPicPr>
            <a:picLocks noChangeAspect="1" noChangeArrowheads="1"/>
          </p:cNvPicPr>
          <p:nvPr/>
        </p:nvPicPr>
        <p:blipFill>
          <a:blip r:embed="rId2">
            <a:extLst>
              <a:ext uri="{28A0092B-C50C-407E-A947-70E740481C1C}">
                <a14:useLocalDpi xmlns:a14="http://schemas.microsoft.com/office/drawing/2010/main" val="0"/>
              </a:ext>
            </a:extLst>
          </a:blip>
          <a:srcRect l="18684" t="14903" b="16808"/>
          <a:stretch>
            <a:fillRect/>
          </a:stretch>
        </p:blipFill>
        <p:spPr bwMode="auto">
          <a:xfrm>
            <a:off x="150689" y="0"/>
            <a:ext cx="4349874" cy="2741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175107" name="Picture 2"/>
          <p:cNvPicPr>
            <a:picLocks noChangeAspect="1" noChangeArrowheads="1"/>
          </p:cNvPicPr>
          <p:nvPr/>
        </p:nvPicPr>
        <p:blipFill>
          <a:blip r:embed="rId3">
            <a:extLst>
              <a:ext uri="{28A0092B-C50C-407E-A947-70E740481C1C}">
                <a14:useLocalDpi xmlns:a14="http://schemas.microsoft.com/office/drawing/2010/main" val="0"/>
              </a:ext>
            </a:extLst>
          </a:blip>
          <a:srcRect l="14999" t="21590" r="1250" b="14986"/>
          <a:stretch>
            <a:fillRect/>
          </a:stretch>
        </p:blipFill>
        <p:spPr bwMode="auto">
          <a:xfrm>
            <a:off x="4572000" y="151805"/>
            <a:ext cx="4433590" cy="251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175108" name="Picture 3"/>
          <p:cNvPicPr>
            <a:picLocks noChangeAspect="1" noChangeArrowheads="1"/>
          </p:cNvPicPr>
          <p:nvPr/>
        </p:nvPicPr>
        <p:blipFill>
          <a:blip r:embed="rId4">
            <a:extLst>
              <a:ext uri="{28A0092B-C50C-407E-A947-70E740481C1C}">
                <a14:useLocalDpi xmlns:a14="http://schemas.microsoft.com/office/drawing/2010/main" val="0"/>
              </a:ext>
            </a:extLst>
          </a:blip>
          <a:srcRect t="18332" r="12500" b="26666"/>
          <a:stretch>
            <a:fillRect/>
          </a:stretch>
        </p:blipFill>
        <p:spPr bwMode="auto">
          <a:xfrm>
            <a:off x="0" y="4702597"/>
            <a:ext cx="4572000" cy="21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175109" name="Picture 4"/>
          <p:cNvPicPr>
            <a:picLocks noChangeAspect="1" noChangeArrowheads="1"/>
          </p:cNvPicPr>
          <p:nvPr/>
        </p:nvPicPr>
        <p:blipFill>
          <a:blip r:embed="rId5">
            <a:extLst>
              <a:ext uri="{28A0092B-C50C-407E-A947-70E740481C1C}">
                <a14:useLocalDpi xmlns:a14="http://schemas.microsoft.com/office/drawing/2010/main" val="0"/>
              </a:ext>
            </a:extLst>
          </a:blip>
          <a:srcRect l="11249" t="18318" r="6248" b="29999"/>
          <a:stretch>
            <a:fillRect/>
          </a:stretch>
        </p:blipFill>
        <p:spPr bwMode="auto">
          <a:xfrm>
            <a:off x="4601022" y="4723805"/>
            <a:ext cx="4542979" cy="213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175110" name="Picture 5"/>
          <p:cNvPicPr>
            <a:picLocks noChangeAspect="1" noChangeArrowheads="1"/>
          </p:cNvPicPr>
          <p:nvPr/>
        </p:nvPicPr>
        <p:blipFill>
          <a:blip r:embed="rId6">
            <a:extLst>
              <a:ext uri="{28A0092B-C50C-407E-A947-70E740481C1C}">
                <a14:useLocalDpi xmlns:a14="http://schemas.microsoft.com/office/drawing/2010/main" val="0"/>
              </a:ext>
            </a:extLst>
          </a:blip>
          <a:srcRect t="19865" b="30133"/>
          <a:stretch>
            <a:fillRect/>
          </a:stretch>
        </p:blipFill>
        <p:spPr bwMode="auto">
          <a:xfrm>
            <a:off x="1902024" y="2741414"/>
            <a:ext cx="5331023"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Tree>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descr="Sofia Lutz Int composite 2-3-09.bmp"/>
          <p:cNvPicPr>
            <a:picLocks noChangeAspect="1"/>
          </p:cNvPicPr>
          <p:nvPr/>
        </p:nvPicPr>
        <p:blipFill>
          <a:blip r:embed="rId2" cstate="print"/>
          <a:stretch>
            <a:fillRect/>
          </a:stretch>
        </p:blipFill>
        <p:spPr>
          <a:xfrm>
            <a:off x="0" y="1"/>
            <a:ext cx="9144000" cy="6858000"/>
          </a:xfrm>
          <a:prstGeom prst="rect">
            <a:avLst/>
          </a:prstGeom>
        </p:spPr>
      </p:pic>
      <p:sp>
        <p:nvSpPr>
          <p:cNvPr id="5" name="Rectangle 4"/>
          <p:cNvSpPr/>
          <p:nvPr/>
        </p:nvSpPr>
        <p:spPr>
          <a:xfrm>
            <a:off x="2895601" y="0"/>
            <a:ext cx="381000"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274" tIns="45638" rIns="91274" bIns="45638" rtlCol="0" anchor="ctr"/>
          <a:lstStyle/>
          <a:p>
            <a:pPr algn="ctr"/>
            <a:endParaRPr lang="en-US">
              <a:solidFill>
                <a:srgbClr val="FFFFFF"/>
              </a:solidFill>
            </a:endParaRPr>
          </a:p>
        </p:txBody>
      </p:sp>
      <p:sp>
        <p:nvSpPr>
          <p:cNvPr id="6" name="Rectangle 5"/>
          <p:cNvSpPr/>
          <p:nvPr/>
        </p:nvSpPr>
        <p:spPr>
          <a:xfrm>
            <a:off x="0" y="0"/>
            <a:ext cx="381000"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274" tIns="45638" rIns="91274" bIns="45638" rtlCol="0" anchor="ctr"/>
          <a:lstStyle/>
          <a:p>
            <a:pPr algn="ctr"/>
            <a:endParaRPr lang="en-US">
              <a:solidFill>
                <a:srgbClr val="FFFFFF"/>
              </a:solidFill>
            </a:endParaRPr>
          </a:p>
        </p:txBody>
      </p:sp>
      <p:sp>
        <p:nvSpPr>
          <p:cNvPr id="7" name="TextBox 6"/>
          <p:cNvSpPr txBox="1"/>
          <p:nvPr/>
        </p:nvSpPr>
        <p:spPr>
          <a:xfrm>
            <a:off x="3553691" y="4881357"/>
            <a:ext cx="2514600" cy="369332"/>
          </a:xfrm>
          <a:prstGeom prst="rect">
            <a:avLst/>
          </a:prstGeom>
          <a:solidFill>
            <a:schemeClr val="bg1"/>
          </a:solidFill>
        </p:spPr>
        <p:txBody>
          <a:bodyPr wrap="square" rtlCol="0">
            <a:spAutoFit/>
          </a:bodyPr>
          <a:lstStyle/>
          <a:p>
            <a:endParaRPr lang="en-US" dirty="0"/>
          </a:p>
        </p:txBody>
      </p:sp>
      <p:sp>
        <p:nvSpPr>
          <p:cNvPr id="8" name="TextBox 7"/>
          <p:cNvSpPr txBox="1"/>
          <p:nvPr/>
        </p:nvSpPr>
        <p:spPr>
          <a:xfrm>
            <a:off x="0" y="0"/>
            <a:ext cx="381000" cy="369332"/>
          </a:xfrm>
          <a:prstGeom prst="rect">
            <a:avLst/>
          </a:prstGeom>
          <a:solidFill>
            <a:schemeClr val="bg1"/>
          </a:solidFill>
        </p:spPr>
        <p:txBody>
          <a:bodyPr wrap="square" rtlCol="0">
            <a:spAutoFit/>
          </a:bodyPr>
          <a:lstStyle/>
          <a:p>
            <a:endParaRPr lang="en-US" dirty="0"/>
          </a:p>
        </p:txBody>
      </p:sp>
      <p:sp>
        <p:nvSpPr>
          <p:cNvPr id="9" name="TextBox 8"/>
          <p:cNvSpPr txBox="1"/>
          <p:nvPr/>
        </p:nvSpPr>
        <p:spPr>
          <a:xfrm>
            <a:off x="2819400" y="1"/>
            <a:ext cx="457201" cy="369332"/>
          </a:xfrm>
          <a:prstGeom prst="rect">
            <a:avLst/>
          </a:prstGeom>
          <a:solidFill>
            <a:schemeClr val="bg1"/>
          </a:solidFill>
        </p:spPr>
        <p:txBody>
          <a:bodyPr wrap="square" rtlCol="0">
            <a:spAutoFit/>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304800"/>
            <a:ext cx="11049000" cy="7696200"/>
          </a:xfrm>
          <a:prstGeom prst="rect">
            <a:avLst/>
          </a:prstGeom>
        </p:spPr>
      </p:pic>
      <p:sp>
        <p:nvSpPr>
          <p:cNvPr id="4" name="TextBox 3"/>
          <p:cNvSpPr txBox="1"/>
          <p:nvPr/>
        </p:nvSpPr>
        <p:spPr>
          <a:xfrm>
            <a:off x="3276600" y="5067300"/>
            <a:ext cx="2362200" cy="3810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882328860"/>
      </p:ext>
    </p:extLst>
  </p:cSld>
  <p:clrMapOvr>
    <a:masterClrMapping/>
  </p:clrMapOvr>
  <p:transition>
    <p:cut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fia Lutz Int profile 2-3-09.bmp"/>
          <p:cNvPicPr>
            <a:picLocks noChangeAspect="1"/>
          </p:cNvPicPr>
          <p:nvPr/>
        </p:nvPicPr>
        <p:blipFill>
          <a:blip r:embed="rId2" cstate="print"/>
          <a:srcRect l="18746" t="4994" r="21246" b="1661"/>
          <a:stretch>
            <a:fillRect/>
          </a:stretch>
        </p:blipFill>
        <p:spPr>
          <a:xfrm>
            <a:off x="54465" y="457200"/>
            <a:ext cx="4365136" cy="518160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1591" t="25455" r="28636" b="7879"/>
          <a:stretch/>
        </p:blipFill>
        <p:spPr>
          <a:xfrm>
            <a:off x="4419600" y="457200"/>
            <a:ext cx="4648164" cy="5334000"/>
          </a:xfrm>
          <a:prstGeom prst="rect">
            <a:avLst/>
          </a:prstGeom>
        </p:spPr>
      </p:pic>
    </p:spTree>
    <p:extLst>
      <p:ext uri="{BB962C8B-B14F-4D97-AF65-F5344CB8AC3E}">
        <p14:creationId xmlns:p14="http://schemas.microsoft.com/office/powerpoint/2010/main" val="235925080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762000" y="533400"/>
            <a:ext cx="7772400" cy="1555750"/>
          </a:xfrm>
        </p:spPr>
        <p:txBody>
          <a:bodyPr/>
          <a:lstStyle/>
          <a:p>
            <a:r>
              <a:rPr lang="en-US" dirty="0" smtClean="0"/>
              <a:t>S.L.</a:t>
            </a:r>
            <a:endParaRPr lang="en-US" dirty="0"/>
          </a:p>
        </p:txBody>
      </p:sp>
      <p:sp>
        <p:nvSpPr>
          <p:cNvPr id="3" name="Subtitle 2"/>
          <p:cNvSpPr>
            <a:spLocks noGrp="1"/>
          </p:cNvSpPr>
          <p:nvPr>
            <p:ph type="subTitle" sz="quarter" idx="1"/>
          </p:nvPr>
        </p:nvSpPr>
        <p:spPr>
          <a:xfrm>
            <a:off x="457200" y="2057400"/>
            <a:ext cx="8458200" cy="2743200"/>
          </a:xfrm>
        </p:spPr>
        <p:txBody>
          <a:bodyPr>
            <a:normAutofit fontScale="92500" lnSpcReduction="10000"/>
          </a:bodyPr>
          <a:lstStyle/>
          <a:p>
            <a:r>
              <a:rPr lang="en-US" sz="6000" dirty="0" smtClean="0">
                <a:solidFill>
                  <a:schemeClr val="tx1"/>
                </a:solidFill>
              </a:rPr>
              <a:t>5 </a:t>
            </a:r>
            <a:r>
              <a:rPr lang="en-US" sz="6000" dirty="0" err="1" smtClean="0">
                <a:solidFill>
                  <a:schemeClr val="tx1"/>
                </a:solidFill>
              </a:rPr>
              <a:t>mois</a:t>
            </a:r>
            <a:r>
              <a:rPr lang="en-US" sz="6000" dirty="0" smtClean="0">
                <a:solidFill>
                  <a:schemeClr val="tx1"/>
                </a:solidFill>
              </a:rPr>
              <a:t> M2M</a:t>
            </a:r>
          </a:p>
          <a:p>
            <a:r>
              <a:rPr lang="en-US" sz="6000" dirty="0" err="1" smtClean="0">
                <a:solidFill>
                  <a:schemeClr val="tx1"/>
                </a:solidFill>
              </a:rPr>
              <a:t>Durée</a:t>
            </a:r>
            <a:r>
              <a:rPr lang="en-US" sz="6000" dirty="0" smtClean="0">
                <a:solidFill>
                  <a:schemeClr val="tx1"/>
                </a:solidFill>
              </a:rPr>
              <a:t> total </a:t>
            </a:r>
            <a:r>
              <a:rPr lang="en-US" sz="6000" dirty="0" err="1" smtClean="0">
                <a:solidFill>
                  <a:schemeClr val="tx1"/>
                </a:solidFill>
              </a:rPr>
              <a:t>traitement</a:t>
            </a:r>
            <a:r>
              <a:rPr lang="en-US" sz="6000" dirty="0" smtClean="0">
                <a:solidFill>
                  <a:schemeClr val="tx1"/>
                </a:solidFill>
              </a:rPr>
              <a:t> </a:t>
            </a:r>
            <a:br>
              <a:rPr lang="en-US" sz="6000" dirty="0" smtClean="0">
                <a:solidFill>
                  <a:schemeClr val="tx1"/>
                </a:solidFill>
              </a:rPr>
            </a:br>
            <a:r>
              <a:rPr lang="en-US" sz="6000" dirty="0" smtClean="0">
                <a:solidFill>
                  <a:schemeClr val="tx1"/>
                </a:solidFill>
              </a:rPr>
              <a:t>14 </a:t>
            </a:r>
            <a:r>
              <a:rPr lang="en-US" sz="6000" dirty="0" err="1" smtClean="0">
                <a:solidFill>
                  <a:schemeClr val="tx1"/>
                </a:solidFill>
              </a:rPr>
              <a:t>mois</a:t>
            </a:r>
            <a:endParaRPr lang="en-US" sz="60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6" name="Title 1"/>
          <p:cNvSpPr>
            <a:spLocks noGrp="1"/>
          </p:cNvSpPr>
          <p:nvPr>
            <p:ph type="ctrTitle" sz="quarter"/>
          </p:nvPr>
        </p:nvSpPr>
        <p:spPr bwMode="auto">
          <a:xfrm>
            <a:off x="685354" y="2130848"/>
            <a:ext cx="7773293" cy="14700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a:bodyPr>
          <a:lstStyle/>
          <a:p>
            <a:pPr algn="ctr"/>
            <a:r>
              <a:rPr lang="en-US" sz="7200" dirty="0" err="1" smtClean="0"/>
              <a:t>Brachyfacial</a:t>
            </a:r>
            <a:r>
              <a:rPr lang="en-US" sz="7200" dirty="0" smtClean="0"/>
              <a:t> </a:t>
            </a:r>
            <a:endParaRPr lang="en-US" sz="7200"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6866" name="Picture 1" descr="Jessica J 12-8-1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6867" name="TextBox 2"/>
          <p:cNvSpPr txBox="1">
            <a:spLocks noChangeArrowheads="1"/>
          </p:cNvSpPr>
          <p:nvPr/>
        </p:nvSpPr>
        <p:spPr bwMode="auto">
          <a:xfrm>
            <a:off x="3581921" y="3353098"/>
            <a:ext cx="2513707" cy="144660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269" tIns="45635" rIns="91269" bIns="45635">
            <a:spAutoFit/>
          </a:bodyPr>
          <a:lstStyle>
            <a:lvl1pPr defTabSz="1254125"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defTabSz="1254125"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defTabSz="1254125"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defTabSz="1254125"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defTabSz="1254125"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defTabSz="1254125"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defTabSz="1254125"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defTabSz="1254125"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defTabSz="1254125"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eaLnBrk="1" hangingPunct="1"/>
            <a:endParaRPr lang="en-US" sz="8800">
              <a:solidFill>
                <a:srgbClr val="FFFFFF"/>
              </a:solidFill>
            </a:endParaRPr>
          </a:p>
        </p:txBody>
      </p:sp>
      <p:sp>
        <p:nvSpPr>
          <p:cNvPr id="676868" name="TextBox 3"/>
          <p:cNvSpPr txBox="1">
            <a:spLocks noChangeArrowheads="1"/>
          </p:cNvSpPr>
          <p:nvPr/>
        </p:nvSpPr>
        <p:spPr bwMode="auto">
          <a:xfrm>
            <a:off x="3733726" y="4952628"/>
            <a:ext cx="2590725" cy="46149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269" tIns="45635" rIns="91269" bIns="45635">
            <a:spAutoFit/>
          </a:bodyPr>
          <a:lstStyle>
            <a:lvl1pPr defTabSz="1254125"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defTabSz="1254125"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defTabSz="1254125"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defTabSz="1254125"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defTabSz="1254125"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defTabSz="1254125"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defTabSz="1254125"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defTabSz="1254125"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defTabSz="1254125"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eaLnBrk="1" hangingPunct="1"/>
            <a:endParaRPr 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9938" name="Picture 4"/>
          <p:cNvPicPr>
            <a:picLocks noChangeAspect="1"/>
          </p:cNvPicPr>
          <p:nvPr/>
        </p:nvPicPr>
        <p:blipFill>
          <a:blip r:embed="rId2">
            <a:extLst>
              <a:ext uri="{28A0092B-C50C-407E-A947-70E740481C1C}">
                <a14:useLocalDpi xmlns:a14="http://schemas.microsoft.com/office/drawing/2010/main" val="0"/>
              </a:ext>
            </a:extLst>
          </a:blip>
          <a:srcRect l="16425" t="827" r="27318" b="8923"/>
          <a:stretch>
            <a:fillRect/>
          </a:stretch>
        </p:blipFill>
        <p:spPr bwMode="auto">
          <a:xfrm>
            <a:off x="2210097" y="391791"/>
            <a:ext cx="5256238" cy="6324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9939" name="Picture 1" descr="Jessica J Int Profile 1-7-10.jpg"/>
          <p:cNvPicPr>
            <a:picLocks noChangeAspect="1"/>
          </p:cNvPicPr>
          <p:nvPr/>
        </p:nvPicPr>
        <p:blipFill>
          <a:blip r:embed="rId3">
            <a:extLst>
              <a:ext uri="{28A0092B-C50C-407E-A947-70E740481C1C}">
                <a14:useLocalDpi xmlns:a14="http://schemas.microsoft.com/office/drawing/2010/main" val="0"/>
              </a:ext>
            </a:extLst>
          </a:blip>
          <a:srcRect l="41341" t="3545" r="23750" b="3613"/>
          <a:stretch>
            <a:fillRect/>
          </a:stretch>
        </p:blipFill>
        <p:spPr bwMode="auto">
          <a:xfrm>
            <a:off x="1539255" y="380629"/>
            <a:ext cx="3170039" cy="6324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0962" name="Picture 1"/>
          <p:cNvPicPr>
            <a:picLocks noChangeAspect="1"/>
          </p:cNvPicPr>
          <p:nvPr/>
        </p:nvPicPr>
        <p:blipFill>
          <a:blip r:embed="rId2">
            <a:extLst>
              <a:ext uri="{28A0092B-C50C-407E-A947-70E740481C1C}">
                <a14:useLocalDpi xmlns:a14="http://schemas.microsoft.com/office/drawing/2010/main" val="0"/>
              </a:ext>
            </a:extLst>
          </a:blip>
          <a:srcRect t="17615" r="8566" b="27139"/>
          <a:stretch>
            <a:fillRect/>
          </a:stretch>
        </p:blipFill>
        <p:spPr bwMode="auto">
          <a:xfrm>
            <a:off x="304726" y="304726"/>
            <a:ext cx="7062266" cy="3200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0963" name="Picture 2"/>
          <p:cNvPicPr>
            <a:picLocks noChangeAspect="1"/>
          </p:cNvPicPr>
          <p:nvPr/>
        </p:nvPicPr>
        <p:blipFill>
          <a:blip r:embed="rId3">
            <a:extLst>
              <a:ext uri="{28A0092B-C50C-407E-A947-70E740481C1C}">
                <a14:useLocalDpi xmlns:a14="http://schemas.microsoft.com/office/drawing/2010/main" val="0"/>
              </a:ext>
            </a:extLst>
          </a:blip>
          <a:srcRect t="22139" r="11067" b="26427"/>
          <a:stretch>
            <a:fillRect/>
          </a:stretch>
        </p:blipFill>
        <p:spPr bwMode="auto">
          <a:xfrm>
            <a:off x="1606228" y="3581922"/>
            <a:ext cx="7202909" cy="3123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8229600" cy="2971800"/>
          </a:xfrm>
        </p:spPr>
        <p:txBody>
          <a:bodyPr>
            <a:normAutofit fontScale="85000" lnSpcReduction="10000"/>
          </a:bodyPr>
          <a:lstStyle/>
          <a:p>
            <a:r>
              <a:rPr lang="en-US" sz="4800" dirty="0" err="1" smtClean="0"/>
              <a:t>Autres</a:t>
            </a:r>
            <a:r>
              <a:rPr lang="en-US" sz="4800" dirty="0" smtClean="0"/>
              <a:t> </a:t>
            </a:r>
            <a:r>
              <a:rPr lang="en-US" sz="4800" dirty="0" err="1" smtClean="0"/>
              <a:t>appareils</a:t>
            </a:r>
            <a:r>
              <a:rPr lang="en-US" sz="4800" dirty="0" smtClean="0"/>
              <a:t> </a:t>
            </a:r>
            <a:r>
              <a:rPr lang="en-US" sz="4800" dirty="0" err="1" smtClean="0"/>
              <a:t>hybrides</a:t>
            </a:r>
            <a:r>
              <a:rPr lang="en-US" sz="4800" dirty="0" smtClean="0"/>
              <a:t>  </a:t>
            </a:r>
          </a:p>
          <a:p>
            <a:pPr lvl="1"/>
            <a:r>
              <a:rPr lang="en-US" sz="4400" dirty="0" smtClean="0"/>
              <a:t> </a:t>
            </a:r>
            <a:r>
              <a:rPr lang="en-US" sz="4400" dirty="0" err="1" smtClean="0"/>
              <a:t>Appareil</a:t>
            </a:r>
            <a:r>
              <a:rPr lang="en-US" sz="4400" dirty="0" smtClean="0"/>
              <a:t> </a:t>
            </a:r>
            <a:r>
              <a:rPr lang="en-US" sz="4400" dirty="0" err="1" smtClean="0"/>
              <a:t>d’intrusion</a:t>
            </a:r>
            <a:r>
              <a:rPr lang="en-US" sz="4400" dirty="0" smtClean="0"/>
              <a:t> pour </a:t>
            </a:r>
            <a:r>
              <a:rPr lang="en-US" sz="4400" dirty="0" err="1" smtClean="0"/>
              <a:t>béance</a:t>
            </a:r>
            <a:r>
              <a:rPr lang="en-US" sz="4400" dirty="0" smtClean="0"/>
              <a:t> </a:t>
            </a:r>
          </a:p>
          <a:p>
            <a:pPr lvl="1"/>
            <a:r>
              <a:rPr lang="en-US" sz="4400" dirty="0" err="1" smtClean="0"/>
              <a:t>Appareil</a:t>
            </a:r>
            <a:r>
              <a:rPr lang="en-US" sz="4400" dirty="0" smtClean="0"/>
              <a:t> de </a:t>
            </a:r>
            <a:r>
              <a:rPr lang="en-US" sz="4400" dirty="0" err="1" smtClean="0"/>
              <a:t>fermeture</a:t>
            </a:r>
            <a:r>
              <a:rPr lang="en-US" sz="4400" dirty="0" smtClean="0"/>
              <a:t> pour </a:t>
            </a:r>
            <a:r>
              <a:rPr lang="en-US" sz="4400" dirty="0" err="1" smtClean="0"/>
              <a:t>prémolaires</a:t>
            </a:r>
            <a:r>
              <a:rPr lang="en-US" sz="4400" dirty="0" smtClean="0"/>
              <a:t> </a:t>
            </a:r>
            <a:r>
              <a:rPr lang="en-US" sz="4400" dirty="0" err="1" smtClean="0"/>
              <a:t>inférieures</a:t>
            </a:r>
            <a:r>
              <a:rPr lang="en-US" sz="4400" dirty="0" smtClean="0"/>
              <a:t> </a:t>
            </a:r>
            <a:r>
              <a:rPr lang="en-US" sz="4400" dirty="0" err="1" smtClean="0"/>
              <a:t>manquantes</a:t>
            </a:r>
            <a:endParaRPr lang="en-US" sz="4400" dirty="0" smtClean="0"/>
          </a:p>
        </p:txBody>
      </p:sp>
    </p:spTree>
    <p:extLst>
      <p:ext uri="{BB962C8B-B14F-4D97-AF65-F5344CB8AC3E}">
        <p14:creationId xmlns:p14="http://schemas.microsoft.com/office/powerpoint/2010/main" val="25584835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FR" smtClean="0"/>
              <a:t>Nos actions…</a:t>
            </a:r>
            <a:endParaRPr lang="fr-FR"/>
          </a:p>
        </p:txBody>
      </p:sp>
      <p:cxnSp>
        <p:nvCxnSpPr>
          <p:cNvPr id="12" name="Straight Connector 11"/>
          <p:cNvCxnSpPr/>
          <p:nvPr/>
        </p:nvCxnSpPr>
        <p:spPr>
          <a:xfrm rot="5400000">
            <a:off x="8812174" y="5714206"/>
            <a:ext cx="152400" cy="1588"/>
          </a:xfrm>
          <a:prstGeom prst="line">
            <a:avLst/>
          </a:prstGeom>
        </p:spPr>
        <p:style>
          <a:lnRef idx="2">
            <a:schemeClr val="dk1"/>
          </a:lnRef>
          <a:fillRef idx="0">
            <a:schemeClr val="dk1"/>
          </a:fillRef>
          <a:effectRef idx="1">
            <a:schemeClr val="dk1"/>
          </a:effectRef>
          <a:fontRef idx="minor">
            <a:schemeClr val="tx1"/>
          </a:fontRef>
        </p:style>
      </p:cxnSp>
      <p:grpSp>
        <p:nvGrpSpPr>
          <p:cNvPr id="26" name="Group 25"/>
          <p:cNvGrpSpPr/>
          <p:nvPr/>
        </p:nvGrpSpPr>
        <p:grpSpPr>
          <a:xfrm>
            <a:off x="70262" y="1600201"/>
            <a:ext cx="8969718" cy="724863"/>
            <a:chOff x="-192388" y="5067925"/>
            <a:chExt cx="9503118" cy="724863"/>
          </a:xfrm>
        </p:grpSpPr>
        <p:sp>
          <p:nvSpPr>
            <p:cNvPr id="13" name="TextBox 12"/>
            <p:cNvSpPr txBox="1"/>
            <p:nvPr/>
          </p:nvSpPr>
          <p:spPr>
            <a:xfrm>
              <a:off x="-192388" y="5067925"/>
              <a:ext cx="1066800" cy="553998"/>
            </a:xfrm>
            <a:prstGeom prst="rect">
              <a:avLst/>
            </a:prstGeom>
            <a:noFill/>
          </p:spPr>
          <p:txBody>
            <a:bodyPr wrap="square" rtlCol="0">
              <a:spAutoFit/>
            </a:bodyPr>
            <a:lstStyle/>
            <a:p>
              <a:pPr algn="ctr"/>
              <a:r>
                <a:rPr lang="fr-FR" sz="1000" b="1" smtClean="0"/>
                <a:t>AdvanSync Lancement juin 09</a:t>
              </a:r>
              <a:endParaRPr lang="fr-FR" sz="1000" b="1"/>
            </a:p>
          </p:txBody>
        </p:sp>
        <p:sp>
          <p:nvSpPr>
            <p:cNvPr id="15" name="TextBox 14"/>
            <p:cNvSpPr txBox="1"/>
            <p:nvPr/>
          </p:nvSpPr>
          <p:spPr>
            <a:xfrm>
              <a:off x="1170160" y="5257800"/>
              <a:ext cx="457200" cy="338554"/>
            </a:xfrm>
            <a:prstGeom prst="rect">
              <a:avLst/>
            </a:prstGeom>
            <a:noFill/>
          </p:spPr>
          <p:txBody>
            <a:bodyPr wrap="square" rtlCol="0">
              <a:spAutoFit/>
            </a:bodyPr>
            <a:lstStyle/>
            <a:p>
              <a:pPr algn="ctr"/>
              <a:r>
                <a:rPr lang="fr-FR" sz="800" b="1" smtClean="0"/>
                <a:t>Sept 09</a:t>
              </a:r>
              <a:endParaRPr lang="fr-FR" sz="800" b="1"/>
            </a:p>
          </p:txBody>
        </p:sp>
        <p:sp>
          <p:nvSpPr>
            <p:cNvPr id="16" name="TextBox 15"/>
            <p:cNvSpPr txBox="1"/>
            <p:nvPr/>
          </p:nvSpPr>
          <p:spPr>
            <a:xfrm>
              <a:off x="2362200" y="5257800"/>
              <a:ext cx="457200" cy="338554"/>
            </a:xfrm>
            <a:prstGeom prst="rect">
              <a:avLst/>
            </a:prstGeom>
            <a:noFill/>
          </p:spPr>
          <p:txBody>
            <a:bodyPr wrap="square" rtlCol="0">
              <a:spAutoFit/>
            </a:bodyPr>
            <a:lstStyle/>
            <a:p>
              <a:pPr algn="ctr"/>
              <a:r>
                <a:rPr lang="fr-FR" sz="800" b="1" smtClean="0"/>
                <a:t>Avril 10</a:t>
              </a:r>
              <a:endParaRPr lang="fr-FR" sz="800" b="1"/>
            </a:p>
          </p:txBody>
        </p:sp>
        <p:sp>
          <p:nvSpPr>
            <p:cNvPr id="18" name="TextBox 17"/>
            <p:cNvSpPr txBox="1"/>
            <p:nvPr/>
          </p:nvSpPr>
          <p:spPr>
            <a:xfrm>
              <a:off x="4037012" y="5257800"/>
              <a:ext cx="457200" cy="338554"/>
            </a:xfrm>
            <a:prstGeom prst="rect">
              <a:avLst/>
            </a:prstGeom>
            <a:noFill/>
          </p:spPr>
          <p:txBody>
            <a:bodyPr wrap="square" rtlCol="0">
              <a:spAutoFit/>
            </a:bodyPr>
            <a:lstStyle/>
            <a:p>
              <a:pPr algn="ctr"/>
              <a:r>
                <a:rPr lang="fr-FR" sz="800" b="1" smtClean="0"/>
                <a:t>Sept 10</a:t>
              </a:r>
              <a:endParaRPr lang="fr-FR" sz="800" b="1"/>
            </a:p>
          </p:txBody>
        </p:sp>
        <p:sp>
          <p:nvSpPr>
            <p:cNvPr id="19" name="TextBox 18"/>
            <p:cNvSpPr txBox="1"/>
            <p:nvPr/>
          </p:nvSpPr>
          <p:spPr>
            <a:xfrm>
              <a:off x="5410200" y="5257800"/>
              <a:ext cx="457200" cy="338554"/>
            </a:xfrm>
            <a:prstGeom prst="rect">
              <a:avLst/>
            </a:prstGeom>
            <a:noFill/>
          </p:spPr>
          <p:txBody>
            <a:bodyPr wrap="square" rtlCol="0">
              <a:spAutoFit/>
            </a:bodyPr>
            <a:lstStyle/>
            <a:p>
              <a:pPr algn="ctr"/>
              <a:r>
                <a:rPr lang="fr-FR" sz="800" b="1" smtClean="0"/>
                <a:t>Juin 11</a:t>
              </a:r>
              <a:endParaRPr lang="fr-FR" sz="800" b="1"/>
            </a:p>
          </p:txBody>
        </p:sp>
        <p:grpSp>
          <p:nvGrpSpPr>
            <p:cNvPr id="25" name="Group 24"/>
            <p:cNvGrpSpPr/>
            <p:nvPr/>
          </p:nvGrpSpPr>
          <p:grpSpPr>
            <a:xfrm>
              <a:off x="304006" y="5105400"/>
              <a:ext cx="9006724" cy="687388"/>
              <a:chOff x="304006" y="5105400"/>
              <a:chExt cx="9006724" cy="687388"/>
            </a:xfrm>
          </p:grpSpPr>
          <p:cxnSp>
            <p:nvCxnSpPr>
              <p:cNvPr id="7" name="Straight Connector 6"/>
              <p:cNvCxnSpPr/>
              <p:nvPr/>
            </p:nvCxnSpPr>
            <p:spPr>
              <a:xfrm>
                <a:off x="304800" y="5791200"/>
                <a:ext cx="8582780" cy="1588"/>
              </a:xfrm>
              <a:prstGeom prst="line">
                <a:avLst/>
              </a:prstGeom>
            </p:spPr>
            <p:style>
              <a:lnRef idx="2">
                <a:schemeClr val="dk1"/>
              </a:lnRef>
              <a:fillRef idx="0">
                <a:schemeClr val="dk1"/>
              </a:fillRef>
              <a:effectRef idx="1">
                <a:schemeClr val="dk1"/>
              </a:effectRef>
              <a:fontRef idx="minor">
                <a:schemeClr val="tx1"/>
              </a:fontRef>
            </p:style>
          </p:cxnSp>
          <p:cxnSp>
            <p:nvCxnSpPr>
              <p:cNvPr id="9" name="Straight Connector 8"/>
              <p:cNvCxnSpPr/>
              <p:nvPr/>
            </p:nvCxnSpPr>
            <p:spPr>
              <a:xfrm rot="5400000">
                <a:off x="228600" y="5715000"/>
                <a:ext cx="152400" cy="1588"/>
              </a:xfrm>
              <a:prstGeom prst="line">
                <a:avLst/>
              </a:prstGeom>
            </p:spPr>
            <p:style>
              <a:lnRef idx="2">
                <a:schemeClr val="dk1"/>
              </a:lnRef>
              <a:fillRef idx="0">
                <a:schemeClr val="dk1"/>
              </a:fillRef>
              <a:effectRef idx="1">
                <a:schemeClr val="dk1"/>
              </a:effectRef>
              <a:fontRef idx="minor">
                <a:schemeClr val="tx1"/>
              </a:fontRef>
            </p:style>
          </p:cxnSp>
          <p:cxnSp>
            <p:nvCxnSpPr>
              <p:cNvPr id="10" name="Straight Connector 9"/>
              <p:cNvCxnSpPr/>
              <p:nvPr/>
            </p:nvCxnSpPr>
            <p:spPr>
              <a:xfrm rot="5400000">
                <a:off x="1296194" y="5714206"/>
                <a:ext cx="152400" cy="1588"/>
              </a:xfrm>
              <a:prstGeom prst="line">
                <a:avLst/>
              </a:prstGeom>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rot="5400000">
                <a:off x="2515394" y="5714206"/>
                <a:ext cx="152400" cy="1588"/>
              </a:xfrm>
              <a:prstGeom prst="line">
                <a:avLst/>
              </a:prstGeom>
            </p:spPr>
            <p:style>
              <a:lnRef idx="2">
                <a:schemeClr val="dk1"/>
              </a:lnRef>
              <a:fillRef idx="0">
                <a:schemeClr val="dk1"/>
              </a:fillRef>
              <a:effectRef idx="1">
                <a:schemeClr val="dk1"/>
              </a:effectRef>
              <a:fontRef idx="minor">
                <a:schemeClr val="tx1"/>
              </a:fontRef>
            </p:style>
          </p:cxnSp>
          <p:sp>
            <p:nvSpPr>
              <p:cNvPr id="14" name="TextBox 13"/>
              <p:cNvSpPr txBox="1"/>
              <p:nvPr/>
            </p:nvSpPr>
            <p:spPr>
              <a:xfrm>
                <a:off x="8243930" y="5105400"/>
                <a:ext cx="1066800" cy="553998"/>
              </a:xfrm>
              <a:prstGeom prst="rect">
                <a:avLst/>
              </a:prstGeom>
              <a:noFill/>
            </p:spPr>
            <p:txBody>
              <a:bodyPr wrap="square" rtlCol="0">
                <a:spAutoFit/>
              </a:bodyPr>
              <a:lstStyle/>
              <a:p>
                <a:pPr algn="ctr"/>
                <a:r>
                  <a:rPr lang="fr-FR" sz="1000" b="1" smtClean="0"/>
                  <a:t>AdvanSync 2 Lancement mai 12</a:t>
                </a:r>
                <a:endParaRPr lang="fr-FR" sz="1000" b="1"/>
              </a:p>
            </p:txBody>
          </p:sp>
          <p:cxnSp>
            <p:nvCxnSpPr>
              <p:cNvPr id="17" name="Straight Connector 16"/>
              <p:cNvCxnSpPr/>
              <p:nvPr/>
            </p:nvCxnSpPr>
            <p:spPr>
              <a:xfrm rot="5400000">
                <a:off x="4188618" y="5715794"/>
                <a:ext cx="152400" cy="1588"/>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Connector 19"/>
              <p:cNvCxnSpPr/>
              <p:nvPr/>
            </p:nvCxnSpPr>
            <p:spPr>
              <a:xfrm rot="5400000">
                <a:off x="5561806" y="5714206"/>
                <a:ext cx="152400" cy="1588"/>
              </a:xfrm>
              <a:prstGeom prst="line">
                <a:avLst/>
              </a:prstGeom>
            </p:spPr>
            <p:style>
              <a:lnRef idx="2">
                <a:schemeClr val="dk1"/>
              </a:lnRef>
              <a:fillRef idx="0">
                <a:schemeClr val="dk1"/>
              </a:fillRef>
              <a:effectRef idx="1">
                <a:schemeClr val="dk1"/>
              </a:effectRef>
              <a:fontRef idx="minor">
                <a:schemeClr val="tx1"/>
              </a:fontRef>
            </p:style>
          </p:cxnSp>
        </p:grpSp>
      </p:grpSp>
      <p:grpSp>
        <p:nvGrpSpPr>
          <p:cNvPr id="28" name="Group 27"/>
          <p:cNvGrpSpPr/>
          <p:nvPr/>
        </p:nvGrpSpPr>
        <p:grpSpPr>
          <a:xfrm>
            <a:off x="839788" y="2371636"/>
            <a:ext cx="5368624" cy="846386"/>
            <a:chOff x="839788" y="5852011"/>
            <a:chExt cx="5368624" cy="846386"/>
          </a:xfrm>
        </p:grpSpPr>
        <p:grpSp>
          <p:nvGrpSpPr>
            <p:cNvPr id="27" name="Group 26"/>
            <p:cNvGrpSpPr/>
            <p:nvPr/>
          </p:nvGrpSpPr>
          <p:grpSpPr>
            <a:xfrm>
              <a:off x="839788" y="5852011"/>
              <a:ext cx="4301824" cy="846386"/>
              <a:chOff x="839788" y="5852011"/>
              <a:chExt cx="4301824" cy="846386"/>
            </a:xfrm>
          </p:grpSpPr>
          <p:sp>
            <p:nvSpPr>
              <p:cNvPr id="21" name="TextBox 20"/>
              <p:cNvSpPr txBox="1"/>
              <p:nvPr/>
            </p:nvSpPr>
            <p:spPr>
              <a:xfrm>
                <a:off x="839788" y="5867400"/>
                <a:ext cx="1066800" cy="830997"/>
              </a:xfrm>
              <a:prstGeom prst="rect">
                <a:avLst/>
              </a:prstGeom>
              <a:noFill/>
            </p:spPr>
            <p:txBody>
              <a:bodyPr wrap="square" rtlCol="0">
                <a:spAutoFit/>
              </a:bodyPr>
              <a:lstStyle/>
              <a:p>
                <a:pPr algn="ctr"/>
                <a:r>
                  <a:rPr lang="fr-FR" sz="800" b="1" dirty="0" smtClean="0"/>
                  <a:t>Les changements initiaux visent à renforcer le brasage des </a:t>
                </a:r>
                <a:r>
                  <a:rPr lang="fr-FR" sz="800" b="1" dirty="0" err="1" smtClean="0"/>
                  <a:t>oeillets</a:t>
                </a:r>
                <a:r>
                  <a:rPr lang="fr-FR" sz="800" b="1" dirty="0" smtClean="0"/>
                  <a:t> et des obturateurs d’extrémité</a:t>
                </a:r>
                <a:endParaRPr lang="fr-FR" sz="800" b="1" dirty="0"/>
              </a:p>
            </p:txBody>
          </p:sp>
          <p:sp>
            <p:nvSpPr>
              <p:cNvPr id="22" name="TextBox 21"/>
              <p:cNvSpPr txBox="1"/>
              <p:nvPr/>
            </p:nvSpPr>
            <p:spPr>
              <a:xfrm>
                <a:off x="1906588" y="5867400"/>
                <a:ext cx="1370012" cy="584775"/>
              </a:xfrm>
              <a:prstGeom prst="rect">
                <a:avLst/>
              </a:prstGeom>
              <a:noFill/>
            </p:spPr>
            <p:txBody>
              <a:bodyPr wrap="square" rtlCol="0">
                <a:spAutoFit/>
              </a:bodyPr>
              <a:lstStyle/>
              <a:p>
                <a:pPr algn="ctr"/>
                <a:r>
                  <a:rPr lang="fr-FR" sz="800" b="1" dirty="0" smtClean="0"/>
                  <a:t>Les kits ont été arrêtés.</a:t>
                </a:r>
              </a:p>
              <a:p>
                <a:pPr algn="ctr"/>
                <a:r>
                  <a:rPr lang="fr-FR" sz="800" b="1" dirty="0" smtClean="0"/>
                  <a:t>AOA ajoute un renfort laser supplémentaire à tous les joints brasés</a:t>
                </a:r>
                <a:endParaRPr lang="fr-FR" sz="800" b="1" dirty="0"/>
              </a:p>
            </p:txBody>
          </p:sp>
          <p:sp>
            <p:nvSpPr>
              <p:cNvPr id="23" name="TextBox 22"/>
              <p:cNvSpPr txBox="1"/>
              <p:nvPr/>
            </p:nvSpPr>
            <p:spPr>
              <a:xfrm>
                <a:off x="3389012" y="5852011"/>
                <a:ext cx="1752600" cy="707886"/>
              </a:xfrm>
              <a:prstGeom prst="rect">
                <a:avLst/>
              </a:prstGeom>
              <a:noFill/>
            </p:spPr>
            <p:txBody>
              <a:bodyPr wrap="square" rtlCol="0">
                <a:spAutoFit/>
              </a:bodyPr>
              <a:lstStyle/>
              <a:p>
                <a:pPr algn="ctr"/>
                <a:r>
                  <a:rPr lang="fr-FR" sz="800" b="1" smtClean="0"/>
                  <a:t>Nouvelles mécaniques incluant le polissage électrolytique, les bouts arrondis, les orifices dans les obturateurs d’extrémité et le chevauchement des tubes internes</a:t>
                </a:r>
                <a:endParaRPr lang="fr-FR" sz="800" b="1"/>
              </a:p>
            </p:txBody>
          </p:sp>
        </p:grpSp>
        <p:sp>
          <p:nvSpPr>
            <p:cNvPr id="24" name="TextBox 23"/>
            <p:cNvSpPr txBox="1"/>
            <p:nvPr/>
          </p:nvSpPr>
          <p:spPr>
            <a:xfrm>
              <a:off x="5141612" y="5867400"/>
              <a:ext cx="1066800" cy="461665"/>
            </a:xfrm>
            <a:prstGeom prst="rect">
              <a:avLst/>
            </a:prstGeom>
            <a:noFill/>
          </p:spPr>
          <p:txBody>
            <a:bodyPr wrap="square" rtlCol="0">
              <a:spAutoFit/>
            </a:bodyPr>
            <a:lstStyle/>
            <a:p>
              <a:pPr algn="ctr"/>
              <a:r>
                <a:rPr lang="fr-FR" sz="800" b="1" dirty="0" smtClean="0"/>
                <a:t>Début des essais cliniques pour </a:t>
              </a:r>
              <a:r>
                <a:rPr lang="fr-FR" sz="800" b="1" dirty="0" err="1" smtClean="0"/>
                <a:t>AdvanSync</a:t>
              </a:r>
              <a:r>
                <a:rPr lang="fr-FR" sz="800" b="1" dirty="0" smtClean="0"/>
                <a:t> 2 </a:t>
              </a:r>
              <a:endParaRPr lang="fr-FR" sz="800" b="1" dirty="0"/>
            </a:p>
          </p:txBody>
        </p:sp>
      </p:grpSp>
      <p:graphicFrame>
        <p:nvGraphicFramePr>
          <p:cNvPr id="29" name="Table 28"/>
          <p:cNvGraphicFramePr>
            <a:graphicFrameLocks noGrp="1"/>
          </p:cNvGraphicFramePr>
          <p:nvPr>
            <p:extLst>
              <p:ext uri="{D42A27DB-BD31-4B8C-83A1-F6EECF244321}">
                <p14:modId xmlns:p14="http://schemas.microsoft.com/office/powerpoint/2010/main" val="3828917237"/>
              </p:ext>
            </p:extLst>
          </p:nvPr>
        </p:nvGraphicFramePr>
        <p:xfrm>
          <a:off x="1431882" y="3124200"/>
          <a:ext cx="6096000" cy="3037340"/>
        </p:xfrm>
        <a:graphic>
          <a:graphicData uri="http://schemas.openxmlformats.org/drawingml/2006/table">
            <a:tbl>
              <a:tblPr/>
              <a:tblGrid>
                <a:gridCol w="2503381"/>
                <a:gridCol w="2897531"/>
                <a:gridCol w="695088"/>
              </a:tblGrid>
              <a:tr h="319720">
                <a:tc>
                  <a:txBody>
                    <a:bodyPr/>
                    <a:lstStyle/>
                    <a:p>
                      <a:pPr algn="l" fontAlgn="b"/>
                      <a:r>
                        <a:rPr lang="fr-FR" sz="900" b="1" i="0" u="none" strike="noStrike" dirty="0" smtClean="0">
                          <a:solidFill>
                            <a:srgbClr val="000000"/>
                          </a:solidFill>
                          <a:latin typeface="Calibri"/>
                        </a:rPr>
                        <a:t>Modifications</a:t>
                      </a:r>
                      <a:endParaRPr lang="en-US" sz="900" b="1" i="0" u="none" strike="noStrike" dirty="0">
                        <a:solidFill>
                          <a:srgbClr val="000000"/>
                        </a:solidFill>
                        <a:latin typeface="Calibri"/>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fr-FR" sz="900" b="1" i="0" u="none" strike="noStrike" dirty="0" smtClean="0">
                          <a:solidFill>
                            <a:srgbClr val="000000"/>
                          </a:solidFill>
                          <a:latin typeface="Calibri"/>
                        </a:rPr>
                        <a:t>Bénéfices</a:t>
                      </a:r>
                      <a:endParaRPr lang="en-US" sz="900" b="1" i="0" u="none" strike="noStrike" dirty="0">
                        <a:solidFill>
                          <a:srgbClr val="000000"/>
                        </a:solidFill>
                        <a:latin typeface="Calibri"/>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latin typeface="Calibri"/>
                        </a:rPr>
                        <a:t>Date </a:t>
                      </a:r>
                      <a:r>
                        <a:rPr lang="en-US" sz="900" b="1" i="0" u="none" strike="noStrike" dirty="0" smtClean="0">
                          <a:solidFill>
                            <a:srgbClr val="000000"/>
                          </a:solidFill>
                          <a:latin typeface="Calibri"/>
                        </a:rPr>
                        <a:t>de </a:t>
                      </a:r>
                      <a:r>
                        <a:rPr lang="en-US" sz="900" b="1" i="0" u="none" strike="noStrike" dirty="0" err="1" smtClean="0">
                          <a:solidFill>
                            <a:srgbClr val="000000"/>
                          </a:solidFill>
                          <a:latin typeface="Calibri"/>
                        </a:rPr>
                        <a:t>mise</a:t>
                      </a:r>
                      <a:r>
                        <a:rPr lang="en-US" sz="900" b="1" i="0" u="none" strike="noStrike" dirty="0" smtClean="0">
                          <a:solidFill>
                            <a:srgbClr val="000000"/>
                          </a:solidFill>
                          <a:latin typeface="Calibri"/>
                        </a:rPr>
                        <a:t> en oeuvre</a:t>
                      </a:r>
                      <a:endParaRPr lang="en-US" sz="900" b="1" i="0" u="none" strike="noStrike" dirty="0">
                        <a:solidFill>
                          <a:srgbClr val="000000"/>
                        </a:solidFill>
                        <a:latin typeface="Calibri"/>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r>
              <a:tr h="319720">
                <a:tc>
                  <a:txBody>
                    <a:bodyPr/>
                    <a:lstStyle/>
                    <a:p>
                      <a:pPr algn="l" fontAlgn="b"/>
                      <a:r>
                        <a:rPr lang="en-US" sz="900" b="0" i="0" u="none" strike="noStrike" dirty="0" err="1" smtClean="0">
                          <a:solidFill>
                            <a:srgbClr val="000000"/>
                          </a:solidFill>
                          <a:latin typeface="Calibri"/>
                        </a:rPr>
                        <a:t>Tiges</a:t>
                      </a:r>
                      <a:r>
                        <a:rPr lang="en-US" sz="900" b="0" i="0" u="none" strike="noStrike" baseline="0" dirty="0" smtClean="0">
                          <a:solidFill>
                            <a:srgbClr val="000000"/>
                          </a:solidFill>
                          <a:latin typeface="Calibri"/>
                        </a:rPr>
                        <a:t> </a:t>
                      </a:r>
                      <a:r>
                        <a:rPr lang="en-US" sz="900" b="0" i="0" u="none" strike="noStrike" baseline="0" dirty="0" err="1" smtClean="0">
                          <a:solidFill>
                            <a:srgbClr val="000000"/>
                          </a:solidFill>
                          <a:latin typeface="Calibri"/>
                        </a:rPr>
                        <a:t>polies</a:t>
                      </a:r>
                      <a:r>
                        <a:rPr lang="en-US" sz="900" b="0" i="0" u="none" strike="noStrike" baseline="0" dirty="0" smtClean="0">
                          <a:solidFill>
                            <a:srgbClr val="000000"/>
                          </a:solidFill>
                          <a:latin typeface="Calibri"/>
                        </a:rPr>
                        <a:t> par </a:t>
                      </a:r>
                      <a:r>
                        <a:rPr lang="en-US" sz="900" b="0" i="0" u="none" strike="noStrike" baseline="0" dirty="0" err="1" smtClean="0">
                          <a:solidFill>
                            <a:srgbClr val="000000"/>
                          </a:solidFill>
                          <a:latin typeface="Calibri"/>
                        </a:rPr>
                        <a:t>électrolyse</a:t>
                      </a:r>
                      <a:endParaRPr lang="en-US" sz="9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smtClean="0">
                          <a:solidFill>
                            <a:srgbClr val="000000"/>
                          </a:solidFill>
                          <a:latin typeface="Calibri"/>
                        </a:rPr>
                        <a:t>Le</a:t>
                      </a:r>
                      <a:r>
                        <a:rPr lang="en-US" sz="900" b="0" i="0" u="none" strike="noStrike" baseline="0" dirty="0" smtClean="0">
                          <a:solidFill>
                            <a:srgbClr val="000000"/>
                          </a:solidFill>
                          <a:latin typeface="Calibri"/>
                        </a:rPr>
                        <a:t> </a:t>
                      </a:r>
                      <a:r>
                        <a:rPr lang="en-US" sz="900" b="0" i="0" u="none" strike="noStrike" baseline="0" dirty="0" err="1" smtClean="0">
                          <a:solidFill>
                            <a:srgbClr val="000000"/>
                          </a:solidFill>
                          <a:latin typeface="Calibri"/>
                        </a:rPr>
                        <a:t>polissage</a:t>
                      </a:r>
                      <a:r>
                        <a:rPr lang="en-US" sz="900" b="0" i="0" u="none" strike="noStrike" baseline="0" dirty="0" smtClean="0">
                          <a:solidFill>
                            <a:srgbClr val="000000"/>
                          </a:solidFill>
                          <a:latin typeface="Calibri"/>
                        </a:rPr>
                        <a:t> </a:t>
                      </a:r>
                      <a:r>
                        <a:rPr lang="en-US" sz="900" b="0" i="0" u="none" strike="noStrike" baseline="0" dirty="0" err="1" smtClean="0">
                          <a:solidFill>
                            <a:srgbClr val="000000"/>
                          </a:solidFill>
                          <a:latin typeface="Calibri"/>
                        </a:rPr>
                        <a:t>réduit</a:t>
                      </a:r>
                      <a:r>
                        <a:rPr lang="en-US" sz="900" b="0" i="0" u="none" strike="noStrike" baseline="0" dirty="0" smtClean="0">
                          <a:solidFill>
                            <a:srgbClr val="000000"/>
                          </a:solidFill>
                          <a:latin typeface="Calibri"/>
                        </a:rPr>
                        <a:t> les imperfections de surface </a:t>
                      </a:r>
                      <a:r>
                        <a:rPr lang="en-US" sz="900" b="0" i="0" u="none" strike="noStrike" baseline="0" dirty="0" err="1" smtClean="0">
                          <a:solidFill>
                            <a:srgbClr val="000000"/>
                          </a:solidFill>
                          <a:latin typeface="Calibri"/>
                        </a:rPr>
                        <a:t>pouvant</a:t>
                      </a:r>
                      <a:r>
                        <a:rPr lang="en-US" sz="900" b="0" i="0" u="none" strike="noStrike" baseline="0" dirty="0" smtClean="0">
                          <a:solidFill>
                            <a:srgbClr val="000000"/>
                          </a:solidFill>
                          <a:latin typeface="Calibri"/>
                        </a:rPr>
                        <a:t>  </a:t>
                      </a:r>
                      <a:r>
                        <a:rPr lang="en-US" sz="900" b="0" i="0" u="none" strike="noStrike" baseline="0" dirty="0" err="1" smtClean="0">
                          <a:solidFill>
                            <a:srgbClr val="000000"/>
                          </a:solidFill>
                          <a:latin typeface="Calibri"/>
                        </a:rPr>
                        <a:t>engendrer</a:t>
                      </a:r>
                      <a:r>
                        <a:rPr lang="en-US" sz="900" b="0" i="0" u="none" strike="noStrike" baseline="0" dirty="0" smtClean="0">
                          <a:solidFill>
                            <a:srgbClr val="000000"/>
                          </a:solidFill>
                          <a:latin typeface="Calibri"/>
                        </a:rPr>
                        <a:t> le  </a:t>
                      </a:r>
                      <a:r>
                        <a:rPr lang="en-US" sz="900" b="0" i="0" u="none" strike="noStrike" baseline="0" dirty="0" err="1" smtClean="0">
                          <a:solidFill>
                            <a:srgbClr val="000000"/>
                          </a:solidFill>
                          <a:latin typeface="Calibri"/>
                        </a:rPr>
                        <a:t>coincements</a:t>
                      </a:r>
                      <a:r>
                        <a:rPr lang="en-US" sz="900" b="0" i="0" u="none" strike="noStrike" baseline="0" dirty="0" smtClean="0">
                          <a:solidFill>
                            <a:srgbClr val="000000"/>
                          </a:solidFill>
                          <a:latin typeface="Calibri"/>
                        </a:rPr>
                        <a:t> du bras </a:t>
                      </a:r>
                      <a:r>
                        <a:rPr lang="en-US" sz="900" b="0" i="0" u="none" strike="noStrike" baseline="0" dirty="0" err="1" smtClean="0">
                          <a:solidFill>
                            <a:srgbClr val="000000"/>
                          </a:solidFill>
                          <a:latin typeface="Calibri"/>
                        </a:rPr>
                        <a:t>télescopique</a:t>
                      </a:r>
                      <a:endParaRPr lang="en-US" sz="9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9/1/2010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9720">
                <a:tc>
                  <a:txBody>
                    <a:bodyPr/>
                    <a:lstStyle/>
                    <a:p>
                      <a:pPr algn="l" fontAlgn="b"/>
                      <a:r>
                        <a:rPr lang="en-US" sz="900" b="0" i="0" u="none" strike="noStrike" dirty="0" err="1" smtClean="0">
                          <a:solidFill>
                            <a:srgbClr val="000000"/>
                          </a:solidFill>
                          <a:latin typeface="Calibri"/>
                        </a:rPr>
                        <a:t>Extrémité</a:t>
                      </a:r>
                      <a:r>
                        <a:rPr lang="en-US" sz="900" b="0" i="0" u="none" strike="noStrike" baseline="0" dirty="0" err="1" smtClean="0">
                          <a:solidFill>
                            <a:srgbClr val="000000"/>
                          </a:solidFill>
                          <a:latin typeface="Calibri"/>
                        </a:rPr>
                        <a:t>s</a:t>
                      </a:r>
                      <a:r>
                        <a:rPr lang="en-US" sz="900" b="0" i="0" u="none" strike="noStrike" baseline="0" dirty="0" smtClean="0">
                          <a:solidFill>
                            <a:srgbClr val="000000"/>
                          </a:solidFill>
                          <a:latin typeface="Calibri"/>
                        </a:rPr>
                        <a:t>  de </a:t>
                      </a:r>
                      <a:r>
                        <a:rPr lang="en-US" sz="900" b="0" i="0" u="none" strike="noStrike" baseline="0" dirty="0" err="1" smtClean="0">
                          <a:solidFill>
                            <a:srgbClr val="000000"/>
                          </a:solidFill>
                          <a:latin typeface="Calibri"/>
                        </a:rPr>
                        <a:t>tige</a:t>
                      </a:r>
                      <a:r>
                        <a:rPr lang="en-US" sz="900" b="0" i="0" u="none" strike="noStrike" baseline="0" dirty="0" smtClean="0">
                          <a:solidFill>
                            <a:srgbClr val="000000"/>
                          </a:solidFill>
                          <a:latin typeface="Calibri"/>
                        </a:rPr>
                        <a:t> </a:t>
                      </a:r>
                      <a:r>
                        <a:rPr lang="en-US" sz="900" b="0" i="0" u="none" strike="noStrike" baseline="0" dirty="0" err="1" smtClean="0">
                          <a:solidFill>
                            <a:srgbClr val="000000"/>
                          </a:solidFill>
                          <a:latin typeface="Calibri"/>
                        </a:rPr>
                        <a:t>arrondie</a:t>
                      </a:r>
                      <a:endParaRPr lang="en-US" sz="9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err="1" smtClean="0">
                          <a:solidFill>
                            <a:srgbClr val="000000"/>
                          </a:solidFill>
                          <a:latin typeface="Calibri"/>
                        </a:rPr>
                        <a:t>Réduit</a:t>
                      </a:r>
                      <a:r>
                        <a:rPr lang="en-US" sz="900" b="0" i="0" u="none" strike="noStrike" baseline="0" dirty="0" smtClean="0">
                          <a:solidFill>
                            <a:srgbClr val="000000"/>
                          </a:solidFill>
                          <a:latin typeface="Calibri"/>
                        </a:rPr>
                        <a:t> les</a:t>
                      </a:r>
                      <a:r>
                        <a:rPr lang="en-US" sz="900" b="0" i="0" u="none" strike="noStrike" dirty="0" smtClean="0">
                          <a:solidFill>
                            <a:srgbClr val="000000"/>
                          </a:solidFill>
                          <a:latin typeface="Calibri"/>
                        </a:rPr>
                        <a:t> </a:t>
                      </a:r>
                      <a:r>
                        <a:rPr lang="en-US" sz="900" b="0" i="0" u="none" strike="noStrike" baseline="0" dirty="0" smtClean="0">
                          <a:solidFill>
                            <a:srgbClr val="000000"/>
                          </a:solidFill>
                          <a:latin typeface="Calibri"/>
                        </a:rPr>
                        <a:t> </a:t>
                      </a:r>
                      <a:r>
                        <a:rPr lang="en-US" sz="900" b="0" i="0" u="none" strike="noStrike" baseline="0" dirty="0" err="1" smtClean="0">
                          <a:solidFill>
                            <a:srgbClr val="000000"/>
                          </a:solidFill>
                          <a:latin typeface="Calibri"/>
                        </a:rPr>
                        <a:t>risques</a:t>
                      </a:r>
                      <a:r>
                        <a:rPr lang="en-US" sz="900" b="0" i="0" u="none" strike="noStrike" dirty="0" smtClean="0">
                          <a:solidFill>
                            <a:srgbClr val="000000"/>
                          </a:solidFill>
                          <a:latin typeface="Calibri"/>
                        </a:rPr>
                        <a:t> de </a:t>
                      </a:r>
                      <a:r>
                        <a:rPr lang="en-US" sz="900" b="0" i="0" u="none" strike="noStrike" dirty="0" err="1" smtClean="0">
                          <a:solidFill>
                            <a:srgbClr val="000000"/>
                          </a:solidFill>
                          <a:latin typeface="Calibri"/>
                        </a:rPr>
                        <a:t>blocage</a:t>
                      </a:r>
                      <a:r>
                        <a:rPr lang="en-US" sz="900" b="0" i="0" u="none" strike="noStrike" dirty="0" smtClean="0">
                          <a:solidFill>
                            <a:srgbClr val="000000"/>
                          </a:solidFill>
                          <a:latin typeface="Calibri"/>
                        </a:rPr>
                        <a:t> et de </a:t>
                      </a:r>
                      <a:r>
                        <a:rPr lang="en-US" sz="900" b="0" i="0" u="none" strike="noStrike" dirty="0" err="1" smtClean="0">
                          <a:solidFill>
                            <a:srgbClr val="000000"/>
                          </a:solidFill>
                          <a:latin typeface="Calibri"/>
                        </a:rPr>
                        <a:t>coincement</a:t>
                      </a:r>
                      <a:r>
                        <a:rPr lang="en-US" sz="900" b="0" i="0" u="none" strike="noStrike" dirty="0" smtClean="0">
                          <a:solidFill>
                            <a:srgbClr val="000000"/>
                          </a:solidFill>
                          <a:latin typeface="Calibri"/>
                        </a:rPr>
                        <a:t> au moment de </a:t>
                      </a:r>
                      <a:r>
                        <a:rPr lang="en-US" sz="900" b="0" i="0" u="none" strike="noStrike" dirty="0" err="1" smtClean="0">
                          <a:solidFill>
                            <a:srgbClr val="000000"/>
                          </a:solidFill>
                          <a:latin typeface="Calibri"/>
                        </a:rPr>
                        <a:t>l’ouverture</a:t>
                      </a:r>
                      <a:r>
                        <a:rPr lang="en-US" sz="900" b="0" i="0" u="none" strike="noStrike" dirty="0" smtClean="0">
                          <a:solidFill>
                            <a:srgbClr val="000000"/>
                          </a:solidFill>
                          <a:latin typeface="Calibri"/>
                        </a:rPr>
                        <a:t> et de la </a:t>
                      </a:r>
                      <a:r>
                        <a:rPr lang="en-US" sz="900" b="0" i="0" u="none" strike="noStrike" dirty="0" err="1" smtClean="0">
                          <a:solidFill>
                            <a:srgbClr val="000000"/>
                          </a:solidFill>
                          <a:latin typeface="Calibri"/>
                        </a:rPr>
                        <a:t>fermeture</a:t>
                      </a:r>
                      <a:r>
                        <a:rPr lang="en-US" sz="900" b="0" i="0" u="none" strike="noStrike" dirty="0" smtClean="0">
                          <a:solidFill>
                            <a:srgbClr val="000000"/>
                          </a:solidFill>
                          <a:latin typeface="Calibri"/>
                        </a:rPr>
                        <a:t> .</a:t>
                      </a:r>
                      <a:endParaRPr lang="en-US" sz="9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9/1/2010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9720">
                <a:tc>
                  <a:txBody>
                    <a:bodyPr/>
                    <a:lstStyle/>
                    <a:p>
                      <a:pPr algn="l" fontAlgn="b"/>
                      <a:r>
                        <a:rPr lang="en-US" sz="900" b="0" i="0" u="none" strike="noStrike" dirty="0" err="1" smtClean="0">
                          <a:solidFill>
                            <a:srgbClr val="000000"/>
                          </a:solidFill>
                          <a:latin typeface="Calibri"/>
                        </a:rPr>
                        <a:t>Trou</a:t>
                      </a:r>
                      <a:r>
                        <a:rPr lang="en-US" sz="900" b="0" i="0" u="none" strike="noStrike" baseline="0" dirty="0" smtClean="0">
                          <a:solidFill>
                            <a:srgbClr val="000000"/>
                          </a:solidFill>
                          <a:latin typeface="Calibri"/>
                        </a:rPr>
                        <a:t> au </a:t>
                      </a:r>
                      <a:r>
                        <a:rPr lang="en-US" sz="900" b="0" i="0" u="none" strike="noStrike" baseline="0" dirty="0" err="1" smtClean="0">
                          <a:solidFill>
                            <a:srgbClr val="000000"/>
                          </a:solidFill>
                          <a:latin typeface="Calibri"/>
                        </a:rPr>
                        <a:t>niveau</a:t>
                      </a:r>
                      <a:r>
                        <a:rPr lang="en-US" sz="900" b="0" i="0" u="none" strike="noStrike" baseline="0" dirty="0" smtClean="0">
                          <a:solidFill>
                            <a:srgbClr val="000000"/>
                          </a:solidFill>
                          <a:latin typeface="Calibri"/>
                        </a:rPr>
                        <a:t> de </a:t>
                      </a:r>
                      <a:r>
                        <a:rPr lang="en-US" sz="900" b="0" i="0" u="none" strike="noStrike" baseline="0" dirty="0" err="1" smtClean="0">
                          <a:solidFill>
                            <a:srgbClr val="000000"/>
                          </a:solidFill>
                          <a:latin typeface="Calibri"/>
                        </a:rPr>
                        <a:t>l’obturateur</a:t>
                      </a:r>
                      <a:r>
                        <a:rPr lang="en-US" sz="900" b="0" i="0" u="none" strike="noStrike" baseline="0" dirty="0" smtClean="0">
                          <a:solidFill>
                            <a:srgbClr val="000000"/>
                          </a:solidFill>
                          <a:latin typeface="Calibri"/>
                        </a:rPr>
                        <a:t> </a:t>
                      </a:r>
                      <a:r>
                        <a:rPr lang="en-US" sz="900" b="0" i="0" u="none" strike="noStrike" baseline="0" dirty="0" err="1" smtClean="0">
                          <a:solidFill>
                            <a:srgbClr val="000000"/>
                          </a:solidFill>
                          <a:latin typeface="Calibri"/>
                        </a:rPr>
                        <a:t>d’extrémité</a:t>
                      </a:r>
                      <a:endParaRPr lang="en-US" sz="9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err="1" smtClean="0">
                          <a:solidFill>
                            <a:srgbClr val="000000"/>
                          </a:solidFill>
                          <a:latin typeface="Calibri"/>
                        </a:rPr>
                        <a:t>Réduit</a:t>
                      </a:r>
                      <a:r>
                        <a:rPr lang="en-US" sz="900" b="0" i="0" u="none" strike="noStrike" dirty="0" smtClean="0">
                          <a:solidFill>
                            <a:srgbClr val="000000"/>
                          </a:solidFill>
                          <a:latin typeface="Calibri"/>
                        </a:rPr>
                        <a:t> </a:t>
                      </a:r>
                      <a:r>
                        <a:rPr lang="en-US" sz="900" b="0" i="0" u="none" strike="noStrike" dirty="0" err="1" smtClean="0">
                          <a:solidFill>
                            <a:srgbClr val="000000"/>
                          </a:solidFill>
                          <a:latin typeface="Calibri"/>
                        </a:rPr>
                        <a:t>l’accumulation</a:t>
                      </a:r>
                      <a:r>
                        <a:rPr lang="en-US" sz="900" b="0" i="0" u="none" strike="noStrike" dirty="0" smtClean="0">
                          <a:solidFill>
                            <a:srgbClr val="000000"/>
                          </a:solidFill>
                          <a:latin typeface="Calibri"/>
                        </a:rPr>
                        <a:t> </a:t>
                      </a:r>
                      <a:r>
                        <a:rPr lang="en-US" sz="900" b="0" i="0" u="none" strike="noStrike" dirty="0" err="1" smtClean="0">
                          <a:solidFill>
                            <a:srgbClr val="000000"/>
                          </a:solidFill>
                          <a:latin typeface="Calibri"/>
                        </a:rPr>
                        <a:t>hydraulique</a:t>
                      </a:r>
                      <a:r>
                        <a:rPr lang="en-US" sz="900" b="0" i="0" u="none" strike="noStrike" dirty="0" smtClean="0">
                          <a:solidFill>
                            <a:srgbClr val="000000"/>
                          </a:solidFill>
                          <a:latin typeface="Calibri"/>
                        </a:rPr>
                        <a:t>, </a:t>
                      </a:r>
                      <a:r>
                        <a:rPr lang="en-US" sz="900" b="0" i="0" u="none" strike="noStrike" dirty="0" err="1" smtClean="0">
                          <a:solidFill>
                            <a:srgbClr val="000000"/>
                          </a:solidFill>
                          <a:latin typeface="Calibri"/>
                        </a:rPr>
                        <a:t>ce</a:t>
                      </a:r>
                      <a:r>
                        <a:rPr lang="en-US" sz="900" b="0" i="0" u="none" strike="noStrike" dirty="0" smtClean="0">
                          <a:solidFill>
                            <a:srgbClr val="000000"/>
                          </a:solidFill>
                          <a:latin typeface="Calibri"/>
                        </a:rPr>
                        <a:t> qui </a:t>
                      </a:r>
                      <a:r>
                        <a:rPr lang="en-US" sz="900" b="0" i="0" u="none" strike="noStrike" dirty="0" err="1" smtClean="0">
                          <a:solidFill>
                            <a:srgbClr val="000000"/>
                          </a:solidFill>
                          <a:latin typeface="Calibri"/>
                        </a:rPr>
                        <a:t>diminue</a:t>
                      </a:r>
                      <a:r>
                        <a:rPr lang="en-US" sz="900" b="0" i="0" u="none" strike="noStrike" baseline="0" dirty="0" smtClean="0">
                          <a:solidFill>
                            <a:srgbClr val="000000"/>
                          </a:solidFill>
                          <a:latin typeface="Calibri"/>
                        </a:rPr>
                        <a:t> </a:t>
                      </a:r>
                      <a:r>
                        <a:rPr lang="en-US" sz="900" b="0" i="0" u="none" strike="noStrike" baseline="0" dirty="0" err="1" smtClean="0">
                          <a:solidFill>
                            <a:srgbClr val="000000"/>
                          </a:solidFill>
                          <a:latin typeface="Calibri"/>
                        </a:rPr>
                        <a:t>l’effort</a:t>
                      </a:r>
                      <a:r>
                        <a:rPr lang="en-US" sz="900" b="0" i="0" u="none" strike="noStrike" baseline="0" dirty="0" smtClean="0">
                          <a:solidFill>
                            <a:srgbClr val="000000"/>
                          </a:solidFill>
                          <a:latin typeface="Calibri"/>
                        </a:rPr>
                        <a:t> appliqué </a:t>
                      </a:r>
                      <a:r>
                        <a:rPr lang="en-US" sz="900" b="0" i="0" u="none" strike="noStrike" baseline="0" dirty="0" err="1" smtClean="0">
                          <a:solidFill>
                            <a:srgbClr val="000000"/>
                          </a:solidFill>
                          <a:latin typeface="Calibri"/>
                        </a:rPr>
                        <a:t>sur</a:t>
                      </a:r>
                      <a:r>
                        <a:rPr lang="en-US" sz="900" b="0" i="0" u="none" strike="noStrike" baseline="0" dirty="0" smtClean="0">
                          <a:solidFill>
                            <a:srgbClr val="000000"/>
                          </a:solidFill>
                          <a:latin typeface="Calibri"/>
                        </a:rPr>
                        <a:t> les </a:t>
                      </a:r>
                      <a:r>
                        <a:rPr lang="en-US" sz="900" b="0" i="0" u="none" strike="noStrike" baseline="0" dirty="0" err="1" smtClean="0">
                          <a:solidFill>
                            <a:srgbClr val="000000"/>
                          </a:solidFill>
                          <a:latin typeface="Calibri"/>
                        </a:rPr>
                        <a:t>obturateurs</a:t>
                      </a:r>
                      <a:r>
                        <a:rPr lang="en-US" sz="900" b="0" i="0" u="none" strike="noStrike" baseline="0" dirty="0" smtClean="0">
                          <a:solidFill>
                            <a:srgbClr val="000000"/>
                          </a:solidFill>
                          <a:latin typeface="Calibri"/>
                        </a:rPr>
                        <a:t> </a:t>
                      </a:r>
                      <a:r>
                        <a:rPr lang="en-US" sz="900" b="0" i="0" u="none" strike="noStrike" baseline="0" dirty="0" err="1" smtClean="0">
                          <a:solidFill>
                            <a:srgbClr val="000000"/>
                          </a:solidFill>
                          <a:latin typeface="Calibri"/>
                        </a:rPr>
                        <a:t>d’extrémités</a:t>
                      </a:r>
                      <a:endParaRPr lang="en-US" sz="9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9/1/2010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9720">
                <a:tc>
                  <a:txBody>
                    <a:bodyPr/>
                    <a:lstStyle/>
                    <a:p>
                      <a:pPr algn="l" fontAlgn="b"/>
                      <a:r>
                        <a:rPr lang="en-US" sz="900" b="0" i="0" u="none" strike="noStrike" dirty="0" err="1" smtClean="0">
                          <a:solidFill>
                            <a:srgbClr val="000000"/>
                          </a:solidFill>
                          <a:latin typeface="Calibri"/>
                        </a:rPr>
                        <a:t>Couronnes</a:t>
                      </a:r>
                      <a:r>
                        <a:rPr lang="en-US" sz="900" b="0" i="0" u="none" strike="noStrike" baseline="0" dirty="0" smtClean="0">
                          <a:solidFill>
                            <a:srgbClr val="000000"/>
                          </a:solidFill>
                          <a:latin typeface="Calibri"/>
                        </a:rPr>
                        <a:t> micro </a:t>
                      </a:r>
                      <a:r>
                        <a:rPr lang="en-US" sz="900" b="0" i="0" u="none" strike="noStrike" baseline="0" dirty="0" err="1" smtClean="0">
                          <a:solidFill>
                            <a:srgbClr val="000000"/>
                          </a:solidFill>
                          <a:latin typeface="Calibri"/>
                        </a:rPr>
                        <a:t>gravées</a:t>
                      </a:r>
                      <a:endParaRPr lang="en-US" sz="9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err="1" smtClean="0">
                          <a:solidFill>
                            <a:srgbClr val="000000"/>
                          </a:solidFill>
                          <a:latin typeface="Calibri"/>
                        </a:rPr>
                        <a:t>Moins</a:t>
                      </a:r>
                      <a:r>
                        <a:rPr lang="en-US" sz="900" b="0" i="0" u="none" strike="noStrike" baseline="0" dirty="0" smtClean="0">
                          <a:solidFill>
                            <a:srgbClr val="000000"/>
                          </a:solidFill>
                          <a:latin typeface="Calibri"/>
                        </a:rPr>
                        <a:t> de </a:t>
                      </a:r>
                      <a:r>
                        <a:rPr lang="en-US" sz="900" b="0" i="0" u="none" strike="noStrike" baseline="0" dirty="0" err="1" smtClean="0">
                          <a:solidFill>
                            <a:srgbClr val="000000"/>
                          </a:solidFill>
                          <a:latin typeface="Calibri"/>
                        </a:rPr>
                        <a:t>risque</a:t>
                      </a:r>
                      <a:r>
                        <a:rPr lang="en-US" sz="900" b="0" i="0" u="none" strike="noStrike" baseline="0" dirty="0" smtClean="0">
                          <a:solidFill>
                            <a:srgbClr val="000000"/>
                          </a:solidFill>
                          <a:latin typeface="Calibri"/>
                        </a:rPr>
                        <a:t> de </a:t>
                      </a:r>
                      <a:r>
                        <a:rPr lang="en-US" sz="900" b="0" i="0" u="none" strike="noStrike" baseline="0" dirty="0" err="1" smtClean="0">
                          <a:solidFill>
                            <a:srgbClr val="000000"/>
                          </a:solidFill>
                          <a:latin typeface="Calibri"/>
                        </a:rPr>
                        <a:t>défaut</a:t>
                      </a:r>
                      <a:r>
                        <a:rPr lang="en-US" sz="900" b="0" i="0" u="none" strike="noStrike" baseline="0" dirty="0" smtClean="0">
                          <a:solidFill>
                            <a:srgbClr val="000000"/>
                          </a:solidFill>
                          <a:latin typeface="Calibri"/>
                        </a:rPr>
                        <a:t> de la </a:t>
                      </a:r>
                      <a:r>
                        <a:rPr lang="en-US" sz="900" b="0" i="0" u="none" strike="noStrike" baseline="0" dirty="0" err="1" smtClean="0">
                          <a:solidFill>
                            <a:srgbClr val="000000"/>
                          </a:solidFill>
                          <a:latin typeface="Calibri"/>
                        </a:rPr>
                        <a:t>couronne</a:t>
                      </a:r>
                      <a:r>
                        <a:rPr lang="en-US" sz="900" b="0" i="0" u="none" strike="noStrike" baseline="0" dirty="0" smtClean="0">
                          <a:solidFill>
                            <a:srgbClr val="000000"/>
                          </a:solidFill>
                          <a:latin typeface="Calibri"/>
                        </a:rPr>
                        <a:t>, </a:t>
                      </a:r>
                      <a:r>
                        <a:rPr lang="en-US" sz="900" b="0" i="0" u="none" strike="noStrike" baseline="0" dirty="0" err="1" smtClean="0">
                          <a:solidFill>
                            <a:srgbClr val="000000"/>
                          </a:solidFill>
                          <a:latin typeface="Calibri"/>
                        </a:rPr>
                        <a:t>meilleure</a:t>
                      </a:r>
                      <a:r>
                        <a:rPr lang="en-US" sz="900" b="0" i="0" u="none" strike="noStrike" baseline="0" dirty="0" smtClean="0">
                          <a:solidFill>
                            <a:srgbClr val="000000"/>
                          </a:solidFill>
                          <a:latin typeface="Calibri"/>
                        </a:rPr>
                        <a:t> </a:t>
                      </a:r>
                      <a:r>
                        <a:rPr lang="en-US" sz="900" b="0" i="0" u="none" strike="noStrike" baseline="0" dirty="0" err="1" smtClean="0">
                          <a:solidFill>
                            <a:srgbClr val="000000"/>
                          </a:solidFill>
                          <a:latin typeface="Calibri"/>
                        </a:rPr>
                        <a:t>rétention</a:t>
                      </a:r>
                      <a:r>
                        <a:rPr lang="en-US" sz="900" b="0" i="0" u="none" strike="noStrike" baseline="0" dirty="0" smtClean="0">
                          <a:solidFill>
                            <a:srgbClr val="000000"/>
                          </a:solidFill>
                          <a:latin typeface="Calibri"/>
                        </a:rPr>
                        <a:t> entre la </a:t>
                      </a:r>
                      <a:r>
                        <a:rPr lang="en-US" sz="900" b="0" i="0" u="none" strike="noStrike" baseline="0" dirty="0" err="1" smtClean="0">
                          <a:solidFill>
                            <a:srgbClr val="000000"/>
                          </a:solidFill>
                          <a:latin typeface="Calibri"/>
                        </a:rPr>
                        <a:t>couronne</a:t>
                      </a:r>
                      <a:r>
                        <a:rPr lang="en-US" sz="900" b="0" i="0" u="none" strike="noStrike" baseline="0" dirty="0" smtClean="0">
                          <a:solidFill>
                            <a:srgbClr val="000000"/>
                          </a:solidFill>
                          <a:latin typeface="Calibri"/>
                        </a:rPr>
                        <a:t> et la dent</a:t>
                      </a:r>
                      <a:endParaRPr lang="en-US" sz="9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9/1/2010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860">
                <a:tc>
                  <a:txBody>
                    <a:bodyPr/>
                    <a:lstStyle/>
                    <a:p>
                      <a:pPr algn="l" fontAlgn="b"/>
                      <a:r>
                        <a:rPr lang="en-US" sz="900" b="0" i="0" u="none" strike="noStrike" dirty="0" smtClean="0">
                          <a:solidFill>
                            <a:srgbClr val="000000"/>
                          </a:solidFill>
                          <a:latin typeface="Calibri"/>
                        </a:rPr>
                        <a:t>Début</a:t>
                      </a:r>
                      <a:r>
                        <a:rPr lang="en-US" sz="900" b="0" i="0" u="none" strike="noStrike" baseline="0" dirty="0" smtClean="0">
                          <a:solidFill>
                            <a:srgbClr val="000000"/>
                          </a:solidFill>
                          <a:latin typeface="Calibri"/>
                        </a:rPr>
                        <a:t> </a:t>
                      </a:r>
                      <a:r>
                        <a:rPr lang="en-US" sz="900" b="0" i="0" u="none" strike="noStrike" baseline="0" dirty="0" err="1" smtClean="0">
                          <a:solidFill>
                            <a:srgbClr val="000000"/>
                          </a:solidFill>
                          <a:latin typeface="Calibri"/>
                        </a:rPr>
                        <a:t>évaluation</a:t>
                      </a:r>
                      <a:r>
                        <a:rPr lang="en-US" sz="900" b="0" i="0" u="none" strike="noStrike" baseline="0" dirty="0" smtClean="0">
                          <a:solidFill>
                            <a:srgbClr val="000000"/>
                          </a:solidFill>
                          <a:latin typeface="Calibri"/>
                        </a:rPr>
                        <a:t> </a:t>
                      </a:r>
                      <a:r>
                        <a:rPr lang="en-US" sz="900" b="0" i="0" u="none" strike="noStrike" baseline="0" dirty="0" err="1" smtClean="0">
                          <a:solidFill>
                            <a:srgbClr val="000000"/>
                          </a:solidFill>
                          <a:latin typeface="Calibri"/>
                        </a:rPr>
                        <a:t>sur</a:t>
                      </a:r>
                      <a:r>
                        <a:rPr lang="en-US" sz="900" b="0" i="0" u="none" strike="noStrike" baseline="0" dirty="0" smtClean="0">
                          <a:solidFill>
                            <a:srgbClr val="000000"/>
                          </a:solidFill>
                          <a:latin typeface="Calibri"/>
                        </a:rPr>
                        <a:t> le terrain</a:t>
                      </a:r>
                      <a:endParaRPr lang="en-US" sz="9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Q4 2010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9720">
                <a:tc>
                  <a:txBody>
                    <a:bodyPr/>
                    <a:lstStyle/>
                    <a:p>
                      <a:pPr algn="l" fontAlgn="b"/>
                      <a:r>
                        <a:rPr lang="en-US" sz="900" b="0" i="0" u="none" strike="noStrike" dirty="0" err="1" smtClean="0">
                          <a:solidFill>
                            <a:srgbClr val="000000"/>
                          </a:solidFill>
                          <a:latin typeface="Calibri"/>
                        </a:rPr>
                        <a:t>Oeillet</a:t>
                      </a:r>
                      <a:r>
                        <a:rPr lang="en-US" sz="900" b="0" i="0" u="none" strike="noStrike" baseline="0" dirty="0" smtClean="0">
                          <a:solidFill>
                            <a:srgbClr val="000000"/>
                          </a:solidFill>
                          <a:latin typeface="Calibri"/>
                        </a:rPr>
                        <a:t> plus large</a:t>
                      </a:r>
                      <a:endParaRPr lang="en-US" sz="9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err="1" smtClean="0">
                          <a:solidFill>
                            <a:srgbClr val="000000"/>
                          </a:solidFill>
                          <a:latin typeface="Calibri"/>
                        </a:rPr>
                        <a:t>Minimise</a:t>
                      </a:r>
                      <a:r>
                        <a:rPr lang="en-US" sz="900" b="0" i="0" u="none" strike="noStrike" dirty="0" smtClean="0">
                          <a:solidFill>
                            <a:srgbClr val="000000"/>
                          </a:solidFill>
                          <a:latin typeface="Calibri"/>
                        </a:rPr>
                        <a:t> le </a:t>
                      </a:r>
                      <a:r>
                        <a:rPr lang="en-US" sz="900" b="0" i="0" u="none" strike="noStrike" dirty="0" err="1" smtClean="0">
                          <a:solidFill>
                            <a:srgbClr val="000000"/>
                          </a:solidFill>
                          <a:latin typeface="Calibri"/>
                        </a:rPr>
                        <a:t>coincement</a:t>
                      </a:r>
                      <a:r>
                        <a:rPr lang="en-US" sz="900" b="0" i="0" u="none" strike="noStrike" dirty="0" smtClean="0">
                          <a:solidFill>
                            <a:srgbClr val="000000"/>
                          </a:solidFill>
                          <a:latin typeface="Calibri"/>
                        </a:rPr>
                        <a:t> </a:t>
                      </a:r>
                      <a:r>
                        <a:rPr lang="en-US" sz="900" b="0" i="0" u="none" strike="noStrike" dirty="0" err="1" smtClean="0">
                          <a:solidFill>
                            <a:srgbClr val="000000"/>
                          </a:solidFill>
                          <a:latin typeface="Calibri"/>
                        </a:rPr>
                        <a:t>latéral</a:t>
                      </a:r>
                      <a:endParaRPr lang="en-US" sz="9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latin typeface="Calibri"/>
                        </a:rPr>
                        <a:t>Q1 2011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9720">
                <a:tc>
                  <a:txBody>
                    <a:bodyPr/>
                    <a:lstStyle/>
                    <a:p>
                      <a:pPr algn="l" fontAlgn="b"/>
                      <a:r>
                        <a:rPr lang="en-US" sz="900" b="0" i="0" u="none" strike="noStrike" dirty="0" smtClean="0">
                          <a:solidFill>
                            <a:srgbClr val="000000"/>
                          </a:solidFill>
                          <a:latin typeface="Calibri"/>
                        </a:rPr>
                        <a:t>Engagement de la </a:t>
                      </a:r>
                      <a:r>
                        <a:rPr lang="en-US" sz="900" b="0" i="0" u="none" strike="noStrike" dirty="0" err="1" smtClean="0">
                          <a:solidFill>
                            <a:srgbClr val="000000"/>
                          </a:solidFill>
                          <a:latin typeface="Calibri"/>
                        </a:rPr>
                        <a:t>tige</a:t>
                      </a:r>
                      <a:endParaRPr lang="en-US" sz="9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err="1" smtClean="0">
                          <a:solidFill>
                            <a:srgbClr val="000000"/>
                          </a:solidFill>
                          <a:latin typeface="Calibri"/>
                        </a:rPr>
                        <a:t>Moins</a:t>
                      </a:r>
                      <a:r>
                        <a:rPr lang="en-US" sz="900" b="0" i="0" u="none" strike="noStrike" dirty="0" smtClean="0">
                          <a:solidFill>
                            <a:srgbClr val="000000"/>
                          </a:solidFill>
                          <a:latin typeface="Calibri"/>
                        </a:rPr>
                        <a:t> </a:t>
                      </a:r>
                      <a:r>
                        <a:rPr lang="en-US" sz="900" b="0" i="0" u="none" strike="noStrike" baseline="0" dirty="0" smtClean="0">
                          <a:solidFill>
                            <a:srgbClr val="000000"/>
                          </a:solidFill>
                          <a:latin typeface="Calibri"/>
                        </a:rPr>
                        <a:t>de torsion </a:t>
                      </a:r>
                      <a:r>
                        <a:rPr lang="en-US" sz="900" b="0" i="0" u="none" strike="noStrike" baseline="0" dirty="0" err="1" smtClean="0">
                          <a:solidFill>
                            <a:srgbClr val="000000"/>
                          </a:solidFill>
                          <a:latin typeface="Calibri"/>
                        </a:rPr>
                        <a:t>sur</a:t>
                      </a:r>
                      <a:r>
                        <a:rPr lang="en-US" sz="900" b="0" i="0" u="none" strike="noStrike" baseline="0" dirty="0" smtClean="0">
                          <a:solidFill>
                            <a:srgbClr val="000000"/>
                          </a:solidFill>
                          <a:latin typeface="Calibri"/>
                        </a:rPr>
                        <a:t> la </a:t>
                      </a:r>
                      <a:r>
                        <a:rPr lang="en-US" sz="900" b="0" i="0" u="none" strike="noStrike" baseline="0" dirty="0" err="1" smtClean="0">
                          <a:solidFill>
                            <a:srgbClr val="000000"/>
                          </a:solidFill>
                          <a:latin typeface="Calibri"/>
                        </a:rPr>
                        <a:t>tige</a:t>
                      </a:r>
                      <a:r>
                        <a:rPr lang="en-US" sz="900" b="0" i="0" u="none" strike="noStrike" baseline="0" dirty="0" smtClean="0">
                          <a:solidFill>
                            <a:srgbClr val="000000"/>
                          </a:solidFill>
                          <a:latin typeface="Calibri"/>
                        </a:rPr>
                        <a:t>, </a:t>
                      </a:r>
                      <a:r>
                        <a:rPr lang="en-US" sz="900" b="0" i="0" u="none" strike="noStrike" baseline="0" dirty="0" err="1" smtClean="0">
                          <a:solidFill>
                            <a:srgbClr val="000000"/>
                          </a:solidFill>
                          <a:latin typeface="Calibri"/>
                        </a:rPr>
                        <a:t>tendance</a:t>
                      </a:r>
                      <a:r>
                        <a:rPr lang="en-US" sz="900" b="0" i="0" u="none" strike="noStrike" baseline="0" dirty="0" smtClean="0">
                          <a:solidFill>
                            <a:srgbClr val="000000"/>
                          </a:solidFill>
                          <a:latin typeface="Calibri"/>
                        </a:rPr>
                        <a:t> </a:t>
                      </a:r>
                      <a:r>
                        <a:rPr lang="en-US" sz="900" b="0" i="0" u="none" strike="noStrike" baseline="0" dirty="0" err="1" smtClean="0">
                          <a:solidFill>
                            <a:srgbClr val="000000"/>
                          </a:solidFill>
                          <a:latin typeface="Calibri"/>
                        </a:rPr>
                        <a:t>moindre</a:t>
                      </a:r>
                      <a:r>
                        <a:rPr lang="en-US" sz="900" b="0" i="0" u="none" strike="noStrike" baseline="0" dirty="0" smtClean="0">
                          <a:solidFill>
                            <a:srgbClr val="000000"/>
                          </a:solidFill>
                          <a:latin typeface="Calibri"/>
                        </a:rPr>
                        <a:t> au </a:t>
                      </a:r>
                      <a:r>
                        <a:rPr lang="en-US" sz="900" b="0" i="0" u="none" strike="noStrike" baseline="0" dirty="0" err="1" smtClean="0">
                          <a:solidFill>
                            <a:srgbClr val="000000"/>
                          </a:solidFill>
                          <a:latin typeface="Calibri"/>
                        </a:rPr>
                        <a:t>coincement</a:t>
                      </a:r>
                      <a:r>
                        <a:rPr lang="en-US" sz="900" b="0" i="0" u="none" strike="noStrike" baseline="0" dirty="0" smtClean="0">
                          <a:solidFill>
                            <a:srgbClr val="000000"/>
                          </a:solidFill>
                          <a:latin typeface="Calibri"/>
                        </a:rPr>
                        <a:t> </a:t>
                      </a:r>
                      <a:r>
                        <a:rPr lang="en-US" sz="900" b="0" i="0" u="none" strike="noStrike" baseline="0" dirty="0" err="1" smtClean="0">
                          <a:solidFill>
                            <a:srgbClr val="000000"/>
                          </a:solidFill>
                          <a:latin typeface="Calibri"/>
                        </a:rPr>
                        <a:t>latéral</a:t>
                      </a:r>
                      <a:endParaRPr lang="en-US" sz="9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latin typeface="Calibri"/>
                        </a:rPr>
                        <a:t>Q1 2011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9720">
                <a:tc>
                  <a:txBody>
                    <a:bodyPr/>
                    <a:lstStyle/>
                    <a:p>
                      <a:pPr algn="l" fontAlgn="b"/>
                      <a:r>
                        <a:rPr lang="en-US" sz="900" b="0" i="0" u="none" strike="noStrike" dirty="0" err="1" smtClean="0">
                          <a:solidFill>
                            <a:srgbClr val="000000"/>
                          </a:solidFill>
                          <a:latin typeface="Calibri"/>
                        </a:rPr>
                        <a:t>Logement</a:t>
                      </a:r>
                      <a:r>
                        <a:rPr lang="en-US" sz="900" b="0" i="0" u="none" strike="noStrike" baseline="0" dirty="0" smtClean="0">
                          <a:solidFill>
                            <a:srgbClr val="000000"/>
                          </a:solidFill>
                          <a:latin typeface="Calibri"/>
                        </a:rPr>
                        <a:t> </a:t>
                      </a:r>
                      <a:r>
                        <a:rPr lang="en-US" sz="900" b="0" i="0" u="none" strike="noStrike" baseline="0" dirty="0" err="1" smtClean="0">
                          <a:solidFill>
                            <a:srgbClr val="000000"/>
                          </a:solidFill>
                          <a:latin typeface="Calibri"/>
                        </a:rPr>
                        <a:t>écrou</a:t>
                      </a:r>
                      <a:r>
                        <a:rPr lang="en-US" sz="900" b="0" i="0" u="none" strike="noStrike" baseline="0" dirty="0" smtClean="0">
                          <a:solidFill>
                            <a:srgbClr val="000000"/>
                          </a:solidFill>
                          <a:latin typeface="Calibri"/>
                        </a:rPr>
                        <a:t> à </a:t>
                      </a:r>
                      <a:r>
                        <a:rPr lang="en-US" sz="900" b="0" i="0" u="none" strike="noStrike" baseline="0" dirty="0" err="1" smtClean="0">
                          <a:solidFill>
                            <a:srgbClr val="000000"/>
                          </a:solidFill>
                          <a:latin typeface="Calibri"/>
                        </a:rPr>
                        <a:t>sp</a:t>
                      </a:r>
                      <a:r>
                        <a:rPr lang="en-US" sz="900" b="0" i="0" u="none" strike="noStrike" dirty="0" err="1" smtClean="0">
                          <a:solidFill>
                            <a:srgbClr val="000000"/>
                          </a:solidFill>
                          <a:latin typeface="Calibri"/>
                        </a:rPr>
                        <a:t>irale</a:t>
                      </a:r>
                      <a:endParaRPr lang="en-US" sz="9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smtClean="0">
                          <a:solidFill>
                            <a:srgbClr val="000000"/>
                          </a:solidFill>
                          <a:latin typeface="Calibri"/>
                        </a:rPr>
                        <a:t>Pas</a:t>
                      </a:r>
                      <a:r>
                        <a:rPr lang="en-US" sz="900" b="0" i="0" u="none" strike="noStrike" baseline="0" dirty="0" smtClean="0">
                          <a:solidFill>
                            <a:srgbClr val="000000"/>
                          </a:solidFill>
                          <a:latin typeface="Calibri"/>
                        </a:rPr>
                        <a:t> de </a:t>
                      </a:r>
                      <a:r>
                        <a:rPr lang="en-US" sz="900" b="0" i="0" u="none" strike="noStrike" baseline="0" dirty="0" err="1" smtClean="0">
                          <a:solidFill>
                            <a:srgbClr val="000000"/>
                          </a:solidFill>
                          <a:latin typeface="Calibri"/>
                        </a:rPr>
                        <a:t>retrait</a:t>
                      </a:r>
                      <a:r>
                        <a:rPr lang="en-US" sz="900" b="0" i="0" u="none" strike="noStrike" baseline="0" dirty="0" smtClean="0">
                          <a:solidFill>
                            <a:srgbClr val="000000"/>
                          </a:solidFill>
                          <a:latin typeface="Calibri"/>
                        </a:rPr>
                        <a:t> de la </a:t>
                      </a:r>
                      <a:r>
                        <a:rPr lang="en-US" sz="900" b="0" i="0" u="none" strike="noStrike" baseline="0" dirty="0" err="1" smtClean="0">
                          <a:solidFill>
                            <a:srgbClr val="000000"/>
                          </a:solidFill>
                          <a:latin typeface="Calibri"/>
                        </a:rPr>
                        <a:t>vis</a:t>
                      </a:r>
                      <a:endParaRPr lang="en-US" sz="9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latin typeface="Calibri"/>
                        </a:rPr>
                        <a:t>Q1 2011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9720">
                <a:tc>
                  <a:txBody>
                    <a:bodyPr/>
                    <a:lstStyle/>
                    <a:p>
                      <a:pPr algn="l" fontAlgn="b"/>
                      <a:r>
                        <a:rPr lang="en-US" sz="900" b="0" i="0" u="none" strike="noStrike" baseline="0" dirty="0" smtClean="0">
                          <a:solidFill>
                            <a:srgbClr val="000000"/>
                          </a:solidFill>
                          <a:latin typeface="Calibri"/>
                        </a:rPr>
                        <a:t>Orifice double </a:t>
                      </a:r>
                      <a:r>
                        <a:rPr lang="en-US" sz="900" b="0" i="0" u="none" strike="noStrike" baseline="0" dirty="0" err="1" smtClean="0">
                          <a:solidFill>
                            <a:srgbClr val="000000"/>
                          </a:solidFill>
                          <a:latin typeface="Calibri"/>
                        </a:rPr>
                        <a:t>supérieur</a:t>
                      </a:r>
                      <a:r>
                        <a:rPr lang="en-US" sz="900" b="0" i="0" u="none" strike="noStrike" baseline="0" dirty="0" smtClean="0">
                          <a:solidFill>
                            <a:srgbClr val="000000"/>
                          </a:solidFill>
                          <a:latin typeface="Calibri"/>
                        </a:rPr>
                        <a:t> et </a:t>
                      </a:r>
                      <a:r>
                        <a:rPr lang="en-US" sz="900" b="0" i="0" u="none" strike="noStrike" baseline="0" dirty="0" err="1" smtClean="0">
                          <a:solidFill>
                            <a:srgbClr val="000000"/>
                          </a:solidFill>
                          <a:latin typeface="Calibri"/>
                        </a:rPr>
                        <a:t>inférieur</a:t>
                      </a:r>
                      <a:endParaRPr lang="en-US" sz="9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err="1" smtClean="0">
                          <a:solidFill>
                            <a:srgbClr val="000000"/>
                          </a:solidFill>
                          <a:latin typeface="Calibri"/>
                        </a:rPr>
                        <a:t>Offre</a:t>
                      </a:r>
                      <a:r>
                        <a:rPr lang="en-US" sz="900" b="0" i="0" u="none" strike="noStrike" baseline="0" dirty="0" smtClean="0">
                          <a:solidFill>
                            <a:srgbClr val="000000"/>
                          </a:solidFill>
                          <a:latin typeface="Calibri"/>
                        </a:rPr>
                        <a:t> plus de </a:t>
                      </a:r>
                      <a:r>
                        <a:rPr lang="en-US" sz="900" b="0" i="0" u="none" strike="noStrike" baseline="0" dirty="0" err="1" smtClean="0">
                          <a:solidFill>
                            <a:srgbClr val="000000"/>
                          </a:solidFill>
                          <a:latin typeface="Calibri"/>
                        </a:rPr>
                        <a:t>possibilités</a:t>
                      </a:r>
                      <a:r>
                        <a:rPr lang="en-US" sz="900" b="0" i="0" u="none" strike="noStrike" baseline="0" dirty="0" smtClean="0">
                          <a:solidFill>
                            <a:srgbClr val="000000"/>
                          </a:solidFill>
                          <a:latin typeface="Calibri"/>
                        </a:rPr>
                        <a:t> </a:t>
                      </a:r>
                      <a:r>
                        <a:rPr lang="en-US" sz="900" b="0" i="0" u="none" strike="noStrike" baseline="0" dirty="0" err="1" smtClean="0">
                          <a:solidFill>
                            <a:srgbClr val="000000"/>
                          </a:solidFill>
                          <a:latin typeface="Calibri"/>
                        </a:rPr>
                        <a:t>d’activation</a:t>
                      </a:r>
                      <a:r>
                        <a:rPr lang="en-US" sz="900" b="0" i="0" u="none" strike="noStrike" dirty="0" smtClean="0">
                          <a:solidFill>
                            <a:srgbClr val="000000"/>
                          </a:solidFill>
                          <a:latin typeface="Calibri"/>
                        </a:rPr>
                        <a:t>.</a:t>
                      </a:r>
                      <a:endParaRPr lang="en-US" sz="9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dirty="0">
                          <a:solidFill>
                            <a:srgbClr val="000000"/>
                          </a:solidFill>
                          <a:latin typeface="Calibri"/>
                        </a:rPr>
                        <a:t>Q1 2011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30" name="Oval 29"/>
          <p:cNvSpPr/>
          <p:nvPr/>
        </p:nvSpPr>
        <p:spPr>
          <a:xfrm>
            <a:off x="3190059" y="1524000"/>
            <a:ext cx="2119270" cy="16764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63379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4" name="Picture 1"/>
          <p:cNvPicPr>
            <a:picLocks noChangeAspect="1" noChangeArrowheads="1"/>
          </p:cNvPicPr>
          <p:nvPr/>
        </p:nvPicPr>
        <p:blipFill>
          <a:blip r:embed="rId2">
            <a:extLst>
              <a:ext uri="{28A0092B-C50C-407E-A947-70E740481C1C}">
                <a14:useLocalDpi xmlns:a14="http://schemas.microsoft.com/office/drawing/2010/main" val="0"/>
              </a:ext>
            </a:extLst>
          </a:blip>
          <a:srcRect l="19730" t="27426" r="24046" b="16312"/>
          <a:stretch>
            <a:fillRect/>
          </a:stretch>
        </p:blipFill>
        <p:spPr bwMode="auto">
          <a:xfrm>
            <a:off x="4473774" y="3348633"/>
            <a:ext cx="4366617" cy="3277195"/>
          </a:xfrm>
          <a:prstGeom prst="rect">
            <a:avLst/>
          </a:prstGeom>
          <a:noFill/>
          <a:ln w="9525">
            <a:solidFill>
              <a:srgbClr val="3399FF"/>
            </a:solidFill>
            <a:miter lim="800000"/>
            <a:headEnd/>
            <a:tailEnd/>
          </a:ln>
          <a:extLst>
            <a:ext uri="{909E8E84-426E-40DD-AFC4-6F175D3DCCD1}">
              <a14:hiddenFill xmlns:a14="http://schemas.microsoft.com/office/drawing/2010/main">
                <a:solidFill>
                  <a:srgbClr val="FFFFFF"/>
                </a:solidFill>
              </a14:hiddenFill>
            </a:ext>
          </a:extLst>
        </p:spPr>
      </p:pic>
      <p:pic>
        <p:nvPicPr>
          <p:cNvPr id="361475" name="Picture 2"/>
          <p:cNvPicPr>
            <a:picLocks noChangeAspect="1" noChangeArrowheads="1"/>
          </p:cNvPicPr>
          <p:nvPr/>
        </p:nvPicPr>
        <p:blipFill>
          <a:blip r:embed="rId3">
            <a:extLst>
              <a:ext uri="{28A0092B-C50C-407E-A947-70E740481C1C}">
                <a14:useLocalDpi xmlns:a14="http://schemas.microsoft.com/office/drawing/2010/main" val="0"/>
              </a:ext>
            </a:extLst>
          </a:blip>
          <a:srcRect l="16277" t="16371" r="18095" b="16118"/>
          <a:stretch>
            <a:fillRect/>
          </a:stretch>
        </p:blipFill>
        <p:spPr bwMode="auto">
          <a:xfrm>
            <a:off x="232172" y="232172"/>
            <a:ext cx="4247183" cy="3277195"/>
          </a:xfrm>
          <a:prstGeom prst="rect">
            <a:avLst/>
          </a:prstGeom>
          <a:noFill/>
          <a:ln w="9525">
            <a:solidFill>
              <a:srgbClr val="3399FF"/>
            </a:solidFill>
            <a:miter lim="800000"/>
            <a:headEnd/>
            <a:tailEnd/>
          </a:ln>
          <a:extLst>
            <a:ext uri="{909E8E84-426E-40DD-AFC4-6F175D3DCCD1}">
              <a14:hiddenFill xmlns:a14="http://schemas.microsoft.com/office/drawing/2010/main">
                <a:solidFill>
                  <a:srgbClr val="FFFFFF"/>
                </a:solidFill>
              </a14:hiddenFill>
            </a:ext>
          </a:extLst>
        </p:spPr>
      </p:pic>
      <p:sp>
        <p:nvSpPr>
          <p:cNvPr id="361476" name="Rectangle 3"/>
          <p:cNvSpPr>
            <a:spLocks/>
          </p:cNvSpPr>
          <p:nvPr/>
        </p:nvSpPr>
        <p:spPr bwMode="auto">
          <a:xfrm>
            <a:off x="4652367" y="910828"/>
            <a:ext cx="4214813"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lIns="26782" tIns="26782" rIns="26782" bIns="26782"/>
          <a:lstStyle/>
          <a:p>
            <a:r>
              <a:rPr lang="en-US" sz="3500" dirty="0" smtClean="0">
                <a:cs typeface="Arial" charset="0"/>
              </a:rPr>
              <a:t>Les </a:t>
            </a:r>
            <a:r>
              <a:rPr lang="en-US" sz="3500" dirty="0" err="1" smtClean="0">
                <a:cs typeface="Arial" charset="0"/>
              </a:rPr>
              <a:t>couronnes</a:t>
            </a:r>
            <a:r>
              <a:rPr lang="en-US" sz="3500" dirty="0" smtClean="0">
                <a:cs typeface="Arial" charset="0"/>
              </a:rPr>
              <a:t> </a:t>
            </a:r>
            <a:r>
              <a:rPr lang="en-US" sz="3500" dirty="0" err="1" smtClean="0">
                <a:cs typeface="Arial" charset="0"/>
              </a:rPr>
              <a:t>peuvent</a:t>
            </a:r>
            <a:r>
              <a:rPr lang="en-US" sz="3500" dirty="0" smtClean="0">
                <a:cs typeface="Arial" charset="0"/>
              </a:rPr>
              <a:t> </a:t>
            </a:r>
            <a:r>
              <a:rPr lang="en-US" sz="3500" dirty="0" err="1" smtClean="0">
                <a:cs typeface="Arial" charset="0"/>
              </a:rPr>
              <a:t>être</a:t>
            </a:r>
            <a:r>
              <a:rPr lang="en-US" sz="3500" dirty="0" smtClean="0">
                <a:cs typeface="Arial" charset="0"/>
              </a:rPr>
              <a:t> </a:t>
            </a:r>
            <a:r>
              <a:rPr lang="en-US" sz="3500" dirty="0" err="1" smtClean="0">
                <a:cs typeface="Arial" charset="0"/>
              </a:rPr>
              <a:t>apposées</a:t>
            </a:r>
            <a:r>
              <a:rPr lang="en-US" sz="3500" dirty="0" smtClean="0">
                <a:cs typeface="Arial" charset="0"/>
              </a:rPr>
              <a:t> </a:t>
            </a:r>
            <a:r>
              <a:rPr lang="en-US" sz="3500" dirty="0" err="1" smtClean="0">
                <a:cs typeface="Arial" charset="0"/>
              </a:rPr>
              <a:t>sur</a:t>
            </a:r>
            <a:r>
              <a:rPr lang="en-US" sz="3500" dirty="0" smtClean="0">
                <a:cs typeface="Arial" charset="0"/>
              </a:rPr>
              <a:t> le </a:t>
            </a:r>
            <a:r>
              <a:rPr lang="en-US" sz="3500" dirty="0" err="1" smtClean="0">
                <a:cs typeface="Arial" charset="0"/>
              </a:rPr>
              <a:t>modèle</a:t>
            </a:r>
            <a:r>
              <a:rPr lang="en-US" sz="3500" dirty="0" smtClean="0">
                <a:cs typeface="Arial" charset="0"/>
              </a:rPr>
              <a:t> de travail</a:t>
            </a:r>
            <a:endParaRPr lang="en-US" sz="3500" dirty="0">
              <a:cs typeface="Arial" charset="0"/>
            </a:endParaRPr>
          </a:p>
        </p:txBody>
      </p:sp>
      <p:sp>
        <p:nvSpPr>
          <p:cNvPr id="361477" name="Rectangle 4"/>
          <p:cNvSpPr>
            <a:spLocks/>
          </p:cNvSpPr>
          <p:nvPr/>
        </p:nvSpPr>
        <p:spPr bwMode="auto">
          <a:xfrm>
            <a:off x="294680" y="4321969"/>
            <a:ext cx="4125516" cy="93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lIns="26782" tIns="26782" rIns="26782" bIns="26782"/>
          <a:lstStyle/>
          <a:p>
            <a:r>
              <a:rPr lang="en-US" sz="3100" dirty="0" smtClean="0">
                <a:cs typeface="Arial" charset="0"/>
              </a:rPr>
              <a:t>Ne pas </a:t>
            </a:r>
            <a:r>
              <a:rPr lang="en-US" sz="3100" dirty="0" err="1" smtClean="0">
                <a:cs typeface="Arial" charset="0"/>
              </a:rPr>
              <a:t>réduire</a:t>
            </a:r>
            <a:r>
              <a:rPr lang="en-US" sz="3100" dirty="0" smtClean="0">
                <a:cs typeface="Arial" charset="0"/>
              </a:rPr>
              <a:t> les </a:t>
            </a:r>
            <a:r>
              <a:rPr lang="en-US" sz="3100" dirty="0" err="1" smtClean="0">
                <a:cs typeface="Arial" charset="0"/>
              </a:rPr>
              <a:t>couronnes</a:t>
            </a:r>
            <a:r>
              <a:rPr lang="en-US" sz="3100" dirty="0" smtClean="0">
                <a:cs typeface="Arial" charset="0"/>
              </a:rPr>
              <a:t>, adapter la </a:t>
            </a:r>
            <a:r>
              <a:rPr lang="en-US" sz="3100" dirty="0" err="1" smtClean="0">
                <a:cs typeface="Arial" charset="0"/>
              </a:rPr>
              <a:t>taille</a:t>
            </a:r>
            <a:endParaRPr lang="en-US" sz="3100" dirty="0">
              <a:cs typeface="Arial" charset="0"/>
            </a:endParaRPr>
          </a:p>
        </p:txBody>
      </p:sp>
    </p:spTree>
  </p:cSld>
  <p:clrMapOvr>
    <a:masterClrMapping/>
  </p:clrMapOvr>
  <p:transition spd="med">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6" name="Picture 1"/>
          <p:cNvPicPr>
            <a:picLocks noChangeAspect="1" noChangeArrowheads="1"/>
          </p:cNvPicPr>
          <p:nvPr/>
        </p:nvPicPr>
        <p:blipFill>
          <a:blip r:embed="rId2">
            <a:extLst>
              <a:ext uri="{28A0092B-C50C-407E-A947-70E740481C1C}">
                <a14:useLocalDpi xmlns:a14="http://schemas.microsoft.com/office/drawing/2010/main" val="0"/>
              </a:ext>
            </a:extLst>
          </a:blip>
          <a:srcRect l="15140" t="24612" b="8087"/>
          <a:stretch>
            <a:fillRect/>
          </a:stretch>
        </p:blipFill>
        <p:spPr bwMode="auto">
          <a:xfrm>
            <a:off x="303609" y="303609"/>
            <a:ext cx="3399979" cy="3125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3737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22862" t="40486" r="16173" b="27841"/>
          <a:stretch>
            <a:fillRect/>
          </a:stretch>
        </p:blipFill>
        <p:spPr bwMode="auto">
          <a:xfrm>
            <a:off x="4723805" y="910828"/>
            <a:ext cx="4036219" cy="2437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373763" name="Picture 3"/>
          <p:cNvPicPr>
            <a:picLocks noChangeAspect="1" noChangeArrowheads="1"/>
          </p:cNvPicPr>
          <p:nvPr/>
        </p:nvPicPr>
        <p:blipFill>
          <a:blip r:embed="rId4">
            <a:extLst>
              <a:ext uri="{28A0092B-C50C-407E-A947-70E740481C1C}">
                <a14:useLocalDpi xmlns:a14="http://schemas.microsoft.com/office/drawing/2010/main" val="0"/>
              </a:ext>
            </a:extLst>
          </a:blip>
          <a:srcRect l="17447" t="3056" r="104" b="2733"/>
          <a:stretch>
            <a:fillRect/>
          </a:stretch>
        </p:blipFill>
        <p:spPr bwMode="auto">
          <a:xfrm>
            <a:off x="3196828" y="3661172"/>
            <a:ext cx="3732609" cy="2986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8393216" presetClass="entr" presetSubtype="356783104" fill="hold" nodeType="clickEffect">
                                  <p:stCondLst>
                                    <p:cond delay="0"/>
                                  </p:stCondLst>
                                  <p:childTnLst>
                                    <p:set>
                                      <p:cBhvr>
                                        <p:cTn id="6" dur="1" fill="hold">
                                          <p:stCondLst>
                                            <p:cond delay="499"/>
                                          </p:stCondLst>
                                        </p:cTn>
                                        <p:tgtEl>
                                          <p:spTgt spid="3737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28393216" presetClass="entr" presetSubtype="356783184" fill="hold" nodeType="clickEffect">
                                  <p:stCondLst>
                                    <p:cond delay="0"/>
                                  </p:stCondLst>
                                  <p:childTnLst>
                                    <p:set>
                                      <p:cBhvr>
                                        <p:cTn id="10" dur="1" fill="hold">
                                          <p:stCondLst>
                                            <p:cond delay="499"/>
                                          </p:stCondLst>
                                        </p:cTn>
                                        <p:tgtEl>
                                          <p:spTgt spid="3737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8" name="Picture 1"/>
          <p:cNvPicPr>
            <a:picLocks noChangeAspect="1" noChangeArrowheads="1"/>
          </p:cNvPicPr>
          <p:nvPr/>
        </p:nvPicPr>
        <p:blipFill>
          <a:blip r:embed="rId2">
            <a:extLst>
              <a:ext uri="{28A0092B-C50C-407E-A947-70E740481C1C}">
                <a14:useLocalDpi xmlns:a14="http://schemas.microsoft.com/office/drawing/2010/main" val="0"/>
              </a:ext>
            </a:extLst>
          </a:blip>
          <a:srcRect l="30275" t="21754" r="5928" b="26083"/>
          <a:stretch>
            <a:fillRect/>
          </a:stretch>
        </p:blipFill>
        <p:spPr bwMode="auto">
          <a:xfrm>
            <a:off x="910828" y="302494"/>
            <a:ext cx="5795367" cy="3555131"/>
          </a:xfrm>
          <a:prstGeom prst="rect">
            <a:avLst/>
          </a:prstGeom>
          <a:noFill/>
          <a:ln w="9525">
            <a:solidFill>
              <a:srgbClr val="3399FF"/>
            </a:solidFill>
            <a:miter lim="800000"/>
            <a:headEnd/>
            <a:tailEnd/>
          </a:ln>
          <a:extLst>
            <a:ext uri="{909E8E84-426E-40DD-AFC4-6F175D3DCCD1}">
              <a14:hiddenFill xmlns:a14="http://schemas.microsoft.com/office/drawing/2010/main">
                <a:solidFill>
                  <a:srgbClr val="FFFFFF"/>
                </a:solidFill>
              </a14:hiddenFill>
            </a:ext>
          </a:extLst>
        </p:spPr>
      </p:pic>
      <p:pic>
        <p:nvPicPr>
          <p:cNvPr id="367619" name="Picture 2"/>
          <p:cNvPicPr>
            <a:picLocks noChangeAspect="1" noChangeArrowheads="1"/>
          </p:cNvPicPr>
          <p:nvPr/>
        </p:nvPicPr>
        <p:blipFill>
          <a:blip r:embed="rId3">
            <a:extLst>
              <a:ext uri="{28A0092B-C50C-407E-A947-70E740481C1C}">
                <a14:useLocalDpi xmlns:a14="http://schemas.microsoft.com/office/drawing/2010/main" val="0"/>
              </a:ext>
            </a:extLst>
          </a:blip>
          <a:srcRect l="29317" t="18741" r="25658" b="28841"/>
          <a:stretch>
            <a:fillRect/>
          </a:stretch>
        </p:blipFill>
        <p:spPr bwMode="auto">
          <a:xfrm>
            <a:off x="5179219" y="3348633"/>
            <a:ext cx="3661172" cy="3196828"/>
          </a:xfrm>
          <a:prstGeom prst="rect">
            <a:avLst/>
          </a:prstGeom>
          <a:noFill/>
          <a:ln w="9525">
            <a:solidFill>
              <a:srgbClr val="3399FF"/>
            </a:solidFill>
            <a:miter lim="800000"/>
            <a:headEnd/>
            <a:tailEnd/>
          </a:ln>
          <a:extLst>
            <a:ext uri="{909E8E84-426E-40DD-AFC4-6F175D3DCCD1}">
              <a14:hiddenFill xmlns:a14="http://schemas.microsoft.com/office/drawing/2010/main">
                <a:solidFill>
                  <a:srgbClr val="FFFFFF"/>
                </a:solidFill>
              </a14:hiddenFill>
            </a:ext>
          </a:extLst>
        </p:spPr>
      </p:pic>
      <p:sp>
        <p:nvSpPr>
          <p:cNvPr id="367620" name="Rectangle 3"/>
          <p:cNvSpPr>
            <a:spLocks/>
          </p:cNvSpPr>
          <p:nvPr/>
        </p:nvSpPr>
        <p:spPr bwMode="auto">
          <a:xfrm>
            <a:off x="607219" y="4420195"/>
            <a:ext cx="3911203" cy="1366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7855" tIns="17855" rIns="17855" bIns="17855"/>
          <a:lstStyle/>
          <a:p>
            <a:r>
              <a:rPr lang="en-US" sz="3100" dirty="0" smtClean="0">
                <a:cs typeface="Arial" charset="0"/>
              </a:rPr>
              <a:t>En </a:t>
            </a:r>
            <a:r>
              <a:rPr lang="en-US" sz="3100" dirty="0" err="1" smtClean="0">
                <a:cs typeface="Arial" charset="0"/>
              </a:rPr>
              <a:t>cas</a:t>
            </a:r>
            <a:r>
              <a:rPr lang="en-US" sz="3100" dirty="0" smtClean="0">
                <a:cs typeface="Arial" charset="0"/>
              </a:rPr>
              <a:t> de </a:t>
            </a:r>
            <a:r>
              <a:rPr lang="en-US" sz="3100" dirty="0" err="1" smtClean="0">
                <a:cs typeface="Arial" charset="0"/>
              </a:rPr>
              <a:t>blanchiment</a:t>
            </a:r>
            <a:r>
              <a:rPr lang="en-US" sz="3100" dirty="0" smtClean="0">
                <a:cs typeface="Arial" charset="0"/>
              </a:rPr>
              <a:t> du </a:t>
            </a:r>
            <a:r>
              <a:rPr lang="en-US" sz="3100" dirty="0" err="1" smtClean="0">
                <a:cs typeface="Arial" charset="0"/>
              </a:rPr>
              <a:t>tissu</a:t>
            </a:r>
            <a:r>
              <a:rPr lang="en-US" sz="3100" dirty="0" smtClean="0">
                <a:cs typeface="Arial" charset="0"/>
              </a:rPr>
              <a:t>, les </a:t>
            </a:r>
            <a:r>
              <a:rPr lang="en-US" sz="3100" dirty="0" err="1" smtClean="0">
                <a:cs typeface="Arial" charset="0"/>
              </a:rPr>
              <a:t>couronnes</a:t>
            </a:r>
            <a:r>
              <a:rPr lang="en-US" sz="3100" dirty="0" smtClean="0">
                <a:cs typeface="Arial" charset="0"/>
              </a:rPr>
              <a:t> </a:t>
            </a:r>
            <a:r>
              <a:rPr lang="en-US" sz="3100" dirty="0" err="1" smtClean="0">
                <a:cs typeface="Arial" charset="0"/>
              </a:rPr>
              <a:t>doivent</a:t>
            </a:r>
            <a:r>
              <a:rPr lang="en-US" sz="3100" dirty="0" smtClean="0">
                <a:cs typeface="Arial" charset="0"/>
              </a:rPr>
              <a:t> </a:t>
            </a:r>
            <a:r>
              <a:rPr lang="en-US" sz="3100" dirty="0" err="1" smtClean="0">
                <a:cs typeface="Arial" charset="0"/>
              </a:rPr>
              <a:t>être</a:t>
            </a:r>
            <a:r>
              <a:rPr lang="en-US" sz="3100" dirty="0" smtClean="0">
                <a:cs typeface="Arial" charset="0"/>
              </a:rPr>
              <a:t> </a:t>
            </a:r>
            <a:r>
              <a:rPr lang="en-US" sz="3100" dirty="0" err="1" smtClean="0">
                <a:cs typeface="Arial" charset="0"/>
              </a:rPr>
              <a:t>raccourcies</a:t>
            </a:r>
            <a:endParaRPr lang="en-US" sz="3100" dirty="0">
              <a:cs typeface="Arial" charset="0"/>
            </a:endParaRPr>
          </a:p>
        </p:txBody>
      </p:sp>
    </p:spTree>
  </p:cSld>
  <p:clrMapOvr>
    <a:masterClrMapping/>
  </p:clrMapOvr>
  <p:transition spd="med">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10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585" y="596057"/>
            <a:ext cx="8497714" cy="566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spd="slow">
    <p:dissolv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70" name="Picture 1"/>
          <p:cNvPicPr>
            <a:picLocks noChangeAspect="1" noChangeArrowheads="1"/>
          </p:cNvPicPr>
          <p:nvPr/>
        </p:nvPicPr>
        <p:blipFill>
          <a:blip r:embed="rId2">
            <a:extLst>
              <a:ext uri="{28A0092B-C50C-407E-A947-70E740481C1C}">
                <a14:useLocalDpi xmlns:a14="http://schemas.microsoft.com/office/drawing/2010/main" val="0"/>
              </a:ext>
            </a:extLst>
          </a:blip>
          <a:srcRect l="1326" t="21736" r="7314" b="25880"/>
          <a:stretch>
            <a:fillRect/>
          </a:stretch>
        </p:blipFill>
        <p:spPr bwMode="auto">
          <a:xfrm>
            <a:off x="2777133" y="5214938"/>
            <a:ext cx="3321844"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391171" name="Picture 2"/>
          <p:cNvPicPr>
            <a:picLocks noChangeAspect="1" noChangeArrowheads="1"/>
          </p:cNvPicPr>
          <p:nvPr/>
        </p:nvPicPr>
        <p:blipFill>
          <a:blip r:embed="rId3">
            <a:extLst>
              <a:ext uri="{28A0092B-C50C-407E-A947-70E740481C1C}">
                <a14:useLocalDpi xmlns:a14="http://schemas.microsoft.com/office/drawing/2010/main" val="0"/>
              </a:ext>
            </a:extLst>
          </a:blip>
          <a:srcRect l="10071" t="14377" r="2499" b="28055"/>
          <a:stretch>
            <a:fillRect/>
          </a:stretch>
        </p:blipFill>
        <p:spPr bwMode="auto">
          <a:xfrm>
            <a:off x="6206133" y="5235029"/>
            <a:ext cx="2893219"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391172" name="Picture 3"/>
          <p:cNvPicPr>
            <a:picLocks noChangeAspect="1" noChangeArrowheads="1"/>
          </p:cNvPicPr>
          <p:nvPr/>
        </p:nvPicPr>
        <p:blipFill>
          <a:blip r:embed="rId4">
            <a:extLst>
              <a:ext uri="{28A0092B-C50C-407E-A947-70E740481C1C}">
                <a14:useLocalDpi xmlns:a14="http://schemas.microsoft.com/office/drawing/2010/main" val="0"/>
              </a:ext>
            </a:extLst>
          </a:blip>
          <a:srcRect l="2635" t="13281" r="11230" b="24219"/>
          <a:stretch>
            <a:fillRect/>
          </a:stretch>
        </p:blipFill>
        <p:spPr bwMode="auto">
          <a:xfrm>
            <a:off x="0" y="5214938"/>
            <a:ext cx="2625328"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391173" name="Picture 4"/>
          <p:cNvPicPr>
            <a:picLocks noChangeArrowheads="1"/>
          </p:cNvPicPr>
          <p:nvPr/>
        </p:nvPicPr>
        <p:blipFill>
          <a:blip r:embed="rId5">
            <a:extLst>
              <a:ext uri="{28A0092B-C50C-407E-A947-70E740481C1C}">
                <a14:useLocalDpi xmlns:a14="http://schemas.microsoft.com/office/drawing/2010/main" val="0"/>
              </a:ext>
            </a:extLst>
          </a:blip>
          <a:srcRect l="19983" r="26233"/>
          <a:stretch>
            <a:fillRect/>
          </a:stretch>
        </p:blipFill>
        <p:spPr bwMode="auto">
          <a:xfrm>
            <a:off x="3580805" y="8930"/>
            <a:ext cx="1982391" cy="27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391174" name="Picture 5"/>
          <p:cNvPicPr>
            <a:picLocks noChangeArrowheads="1"/>
          </p:cNvPicPr>
          <p:nvPr/>
        </p:nvPicPr>
        <p:blipFill>
          <a:blip r:embed="rId6">
            <a:extLst>
              <a:ext uri="{28A0092B-C50C-407E-A947-70E740481C1C}">
                <a14:useLocalDpi xmlns:a14="http://schemas.microsoft.com/office/drawing/2010/main" val="0"/>
              </a:ext>
            </a:extLst>
          </a:blip>
          <a:srcRect l="17374" r="28920"/>
          <a:stretch>
            <a:fillRect/>
          </a:stretch>
        </p:blipFill>
        <p:spPr bwMode="auto">
          <a:xfrm>
            <a:off x="562571" y="-17859"/>
            <a:ext cx="2020342" cy="2821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391175" name="Picture 6"/>
          <p:cNvPicPr>
            <a:picLocks noChangeArrowheads="1"/>
          </p:cNvPicPr>
          <p:nvPr/>
        </p:nvPicPr>
        <p:blipFill>
          <a:blip r:embed="rId7">
            <a:extLst>
              <a:ext uri="{28A0092B-C50C-407E-A947-70E740481C1C}">
                <a14:useLocalDpi xmlns:a14="http://schemas.microsoft.com/office/drawing/2010/main" val="0"/>
              </a:ext>
            </a:extLst>
          </a:blip>
          <a:srcRect l="18779" r="20029" b="162"/>
          <a:stretch>
            <a:fillRect/>
          </a:stretch>
        </p:blipFill>
        <p:spPr bwMode="auto">
          <a:xfrm>
            <a:off x="6349008" y="89297"/>
            <a:ext cx="2240236" cy="2741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391176" name="Picture 7"/>
          <p:cNvPicPr>
            <a:picLocks noChangeArrowheads="1"/>
          </p:cNvPicPr>
          <p:nvPr/>
        </p:nvPicPr>
        <p:blipFill>
          <a:blip r:embed="rId8">
            <a:extLst>
              <a:ext uri="{28A0092B-C50C-407E-A947-70E740481C1C}">
                <a14:useLocalDpi xmlns:a14="http://schemas.microsoft.com/office/drawing/2010/main" val="0"/>
              </a:ext>
            </a:extLst>
          </a:blip>
          <a:srcRect l="4092" t="9846" r="2321" b="6819"/>
          <a:stretch>
            <a:fillRect/>
          </a:stretch>
        </p:blipFill>
        <p:spPr bwMode="auto">
          <a:xfrm>
            <a:off x="5893594" y="3009305"/>
            <a:ext cx="3062883" cy="2044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391177" name="Picture 8"/>
          <p:cNvPicPr>
            <a:picLocks noChangeArrowheads="1"/>
          </p:cNvPicPr>
          <p:nvPr/>
        </p:nvPicPr>
        <p:blipFill>
          <a:blip r:embed="rId9">
            <a:extLst>
              <a:ext uri="{28A0092B-C50C-407E-A947-70E740481C1C}">
                <a14:useLocalDpi xmlns:a14="http://schemas.microsoft.com/office/drawing/2010/main" val="0"/>
              </a:ext>
            </a:extLst>
          </a:blip>
          <a:srcRect l="6328" t="6508" r="4283" b="5157"/>
          <a:stretch>
            <a:fillRect/>
          </a:stretch>
        </p:blipFill>
        <p:spPr bwMode="auto">
          <a:xfrm>
            <a:off x="187523" y="2920008"/>
            <a:ext cx="2893219"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
        <p:nvSpPr>
          <p:cNvPr id="391178" name="Rectangle 9"/>
          <p:cNvSpPr>
            <a:spLocks/>
          </p:cNvSpPr>
          <p:nvPr/>
        </p:nvSpPr>
        <p:spPr bwMode="auto">
          <a:xfrm>
            <a:off x="3571875" y="3732609"/>
            <a:ext cx="1991320" cy="74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lIns="26782" tIns="26782" rIns="26782" bIns="26782"/>
          <a:lstStyle/>
          <a:p>
            <a:pPr algn="ctr"/>
            <a:r>
              <a:rPr lang="en-US" sz="2400" dirty="0">
                <a:cs typeface="Arial" charset="0"/>
              </a:rPr>
              <a:t>J.P.</a:t>
            </a:r>
            <a:endParaRPr lang="en-US" dirty="0">
              <a:ea typeface="Lucida Grande" charset="0"/>
              <a:cs typeface="Lucida Grande" charset="0"/>
            </a:endParaRPr>
          </a:p>
          <a:p>
            <a:pPr algn="ctr"/>
            <a:r>
              <a:rPr lang="en-US" sz="2400" dirty="0" err="1" smtClean="0">
                <a:cs typeface="Arial" charset="0"/>
              </a:rPr>
              <a:t>Visite</a:t>
            </a:r>
            <a:r>
              <a:rPr lang="en-US" sz="2400" dirty="0" smtClean="0">
                <a:cs typeface="Arial" charset="0"/>
              </a:rPr>
              <a:t> </a:t>
            </a:r>
            <a:r>
              <a:rPr lang="en-US" sz="2400" dirty="0" err="1" smtClean="0">
                <a:cs typeface="Arial" charset="0"/>
              </a:rPr>
              <a:t>initiale</a:t>
            </a:r>
            <a:endParaRPr lang="en-US" sz="2400" dirty="0">
              <a:cs typeface="Arial" charset="0"/>
            </a:endParaRPr>
          </a:p>
        </p:txBody>
      </p:sp>
    </p:spTree>
  </p:cSld>
  <p:clrMapOvr>
    <a:masterClrMapping/>
  </p:clrMapOvr>
  <p:transition spd="med">
    <p:dissolv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4" name="Picture 1"/>
          <p:cNvPicPr>
            <a:picLocks noChangeAspect="1" noChangeArrowheads="1"/>
          </p:cNvPicPr>
          <p:nvPr/>
        </p:nvPicPr>
        <p:blipFill>
          <a:blip r:embed="rId2">
            <a:extLst>
              <a:ext uri="{28A0092B-C50C-407E-A947-70E740481C1C}">
                <a14:useLocalDpi xmlns:a14="http://schemas.microsoft.com/office/drawing/2010/main" val="0"/>
              </a:ext>
            </a:extLst>
          </a:blip>
          <a:srcRect l="22499" r="18750" b="8392"/>
          <a:stretch>
            <a:fillRect/>
          </a:stretch>
        </p:blipFill>
        <p:spPr bwMode="auto">
          <a:xfrm>
            <a:off x="3429000" y="0"/>
            <a:ext cx="2344043" cy="2741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392195" name="Picture 2"/>
          <p:cNvPicPr>
            <a:picLocks noChangeArrowheads="1"/>
          </p:cNvPicPr>
          <p:nvPr/>
        </p:nvPicPr>
        <p:blipFill>
          <a:blip r:embed="rId3">
            <a:extLst>
              <a:ext uri="{28A0092B-C50C-407E-A947-70E740481C1C}">
                <a14:useLocalDpi xmlns:a14="http://schemas.microsoft.com/office/drawing/2010/main" val="0"/>
              </a:ext>
            </a:extLst>
          </a:blip>
          <a:srcRect l="23839" r="19910" b="8392"/>
          <a:stretch>
            <a:fillRect/>
          </a:stretch>
        </p:blipFill>
        <p:spPr bwMode="auto">
          <a:xfrm>
            <a:off x="593825" y="0"/>
            <a:ext cx="2243584" cy="2741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392196" name="Picture 3"/>
          <p:cNvPicPr>
            <a:picLocks noChangeArrowheads="1"/>
          </p:cNvPicPr>
          <p:nvPr/>
        </p:nvPicPr>
        <p:blipFill>
          <a:blip r:embed="rId4">
            <a:extLst>
              <a:ext uri="{28A0092B-C50C-407E-A947-70E740481C1C}">
                <a14:useLocalDpi xmlns:a14="http://schemas.microsoft.com/office/drawing/2010/main" val="0"/>
              </a:ext>
            </a:extLst>
          </a:blip>
          <a:srcRect l="17563" r="23743" b="162"/>
          <a:stretch>
            <a:fillRect/>
          </a:stretch>
        </p:blipFill>
        <p:spPr bwMode="auto">
          <a:xfrm>
            <a:off x="6232922" y="0"/>
            <a:ext cx="2148706" cy="2741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392197" name="Picture 4"/>
          <p:cNvPicPr>
            <a:picLocks noChangeAspect="1" noChangeArrowheads="1"/>
          </p:cNvPicPr>
          <p:nvPr/>
        </p:nvPicPr>
        <p:blipFill>
          <a:blip r:embed="rId5">
            <a:extLst>
              <a:ext uri="{28A0092B-C50C-407E-A947-70E740481C1C}">
                <a14:useLocalDpi xmlns:a14="http://schemas.microsoft.com/office/drawing/2010/main" val="0"/>
              </a:ext>
            </a:extLst>
          </a:blip>
          <a:srcRect t="6555" b="3497"/>
          <a:stretch>
            <a:fillRect/>
          </a:stretch>
        </p:blipFill>
        <p:spPr bwMode="auto">
          <a:xfrm>
            <a:off x="232172" y="2893219"/>
            <a:ext cx="2973586" cy="2005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392198" name="Picture 5"/>
          <p:cNvPicPr>
            <a:picLocks noChangeArrowheads="1"/>
          </p:cNvPicPr>
          <p:nvPr/>
        </p:nvPicPr>
        <p:blipFill>
          <a:blip r:embed="rId6">
            <a:extLst>
              <a:ext uri="{28A0092B-C50C-407E-A947-70E740481C1C}">
                <a14:useLocalDpi xmlns:a14="http://schemas.microsoft.com/office/drawing/2010/main" val="0"/>
              </a:ext>
            </a:extLst>
          </a:blip>
          <a:srcRect t="3226" b="6699"/>
          <a:stretch>
            <a:fillRect/>
          </a:stretch>
        </p:blipFill>
        <p:spPr bwMode="auto">
          <a:xfrm>
            <a:off x="6054328" y="2920008"/>
            <a:ext cx="2893219" cy="1954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392199" name="Picture 6"/>
          <p:cNvPicPr>
            <a:picLocks noChangeAspect="1" noChangeArrowheads="1"/>
          </p:cNvPicPr>
          <p:nvPr/>
        </p:nvPicPr>
        <p:blipFill>
          <a:blip r:embed="rId7">
            <a:extLst>
              <a:ext uri="{28A0092B-C50C-407E-A947-70E740481C1C}">
                <a14:useLocalDpi xmlns:a14="http://schemas.microsoft.com/office/drawing/2010/main" val="0"/>
              </a:ext>
            </a:extLst>
          </a:blip>
          <a:srcRect t="16736" b="17998"/>
          <a:stretch>
            <a:fillRect/>
          </a:stretch>
        </p:blipFill>
        <p:spPr bwMode="auto">
          <a:xfrm>
            <a:off x="6142509" y="5259586"/>
            <a:ext cx="3028280" cy="148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392200" name="Picture 7"/>
          <p:cNvPicPr>
            <a:picLocks noChangeAspect="1" noChangeArrowheads="1"/>
          </p:cNvPicPr>
          <p:nvPr/>
        </p:nvPicPr>
        <p:blipFill>
          <a:blip r:embed="rId8">
            <a:extLst>
              <a:ext uri="{28A0092B-C50C-407E-A947-70E740481C1C}">
                <a14:useLocalDpi xmlns:a14="http://schemas.microsoft.com/office/drawing/2010/main" val="0"/>
              </a:ext>
            </a:extLst>
          </a:blip>
          <a:srcRect t="14696" b="18835"/>
          <a:stretch>
            <a:fillRect/>
          </a:stretch>
        </p:blipFill>
        <p:spPr bwMode="auto">
          <a:xfrm>
            <a:off x="3045023" y="5252889"/>
            <a:ext cx="2973586" cy="148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392201" name="Picture 8"/>
          <p:cNvPicPr>
            <a:picLocks noChangeAspect="1" noChangeArrowheads="1"/>
          </p:cNvPicPr>
          <p:nvPr/>
        </p:nvPicPr>
        <p:blipFill>
          <a:blip r:embed="rId9">
            <a:extLst>
              <a:ext uri="{28A0092B-C50C-407E-A947-70E740481C1C}">
                <a14:useLocalDpi xmlns:a14="http://schemas.microsoft.com/office/drawing/2010/main" val="0"/>
              </a:ext>
            </a:extLst>
          </a:blip>
          <a:srcRect l="11266" t="21564" b="16769"/>
          <a:stretch>
            <a:fillRect/>
          </a:stretch>
        </p:blipFill>
        <p:spPr bwMode="auto">
          <a:xfrm>
            <a:off x="151805" y="5268516"/>
            <a:ext cx="2741414"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
        <p:nvSpPr>
          <p:cNvPr id="392202" name="Rectangle 9"/>
          <p:cNvSpPr>
            <a:spLocks/>
          </p:cNvSpPr>
          <p:nvPr/>
        </p:nvSpPr>
        <p:spPr bwMode="auto">
          <a:xfrm>
            <a:off x="3580805" y="3429000"/>
            <a:ext cx="1991320" cy="74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lIns="26782" tIns="26782" rIns="26782" bIns="26782"/>
          <a:lstStyle/>
          <a:p>
            <a:pPr algn="ctr"/>
            <a:r>
              <a:rPr lang="en-US" sz="2400" dirty="0">
                <a:cs typeface="Arial" charset="0"/>
              </a:rPr>
              <a:t>J.P.</a:t>
            </a:r>
            <a:endParaRPr lang="en-US" dirty="0">
              <a:ea typeface="Lucida Grande" charset="0"/>
              <a:cs typeface="Lucida Grande" charset="0"/>
            </a:endParaRPr>
          </a:p>
          <a:p>
            <a:pPr algn="ctr"/>
            <a:r>
              <a:rPr lang="en-US" sz="2400" dirty="0" smtClean="0">
                <a:cs typeface="Arial" charset="0"/>
              </a:rPr>
              <a:t>Nouveau </a:t>
            </a:r>
            <a:r>
              <a:rPr lang="en-US" sz="2400" dirty="0" err="1" smtClean="0">
                <a:cs typeface="Arial" charset="0"/>
              </a:rPr>
              <a:t>départ</a:t>
            </a:r>
            <a:endParaRPr lang="en-US" sz="2400" dirty="0">
              <a:cs typeface="Arial" charset="0"/>
            </a:endParaRPr>
          </a:p>
        </p:txBody>
      </p:sp>
    </p:spTree>
  </p:cSld>
  <p:clrMapOvr>
    <a:masterClrMapping/>
  </p:clrMapOvr>
  <p:transition spd="slow">
    <p:push/>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8" name="Picture 1"/>
          <p:cNvPicPr>
            <a:picLocks noChangeAspect="1" noChangeArrowheads="1"/>
          </p:cNvPicPr>
          <p:nvPr/>
        </p:nvPicPr>
        <p:blipFill>
          <a:blip r:embed="rId2">
            <a:extLst>
              <a:ext uri="{28A0092B-C50C-407E-A947-70E740481C1C}">
                <a14:useLocalDpi xmlns:a14="http://schemas.microsoft.com/office/drawing/2010/main" val="0"/>
              </a:ext>
            </a:extLst>
          </a:blip>
          <a:srcRect l="24396" t="8884" r="22754"/>
          <a:stretch>
            <a:fillRect/>
          </a:stretch>
        </p:blipFill>
        <p:spPr bwMode="auto">
          <a:xfrm>
            <a:off x="3580805" y="0"/>
            <a:ext cx="2053828" cy="265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393219" name="Picture 2"/>
          <p:cNvPicPr>
            <a:picLocks noChangeArrowheads="1"/>
          </p:cNvPicPr>
          <p:nvPr/>
        </p:nvPicPr>
        <p:blipFill>
          <a:blip r:embed="rId3">
            <a:extLst>
              <a:ext uri="{28A0092B-C50C-407E-A947-70E740481C1C}">
                <a14:useLocalDpi xmlns:a14="http://schemas.microsoft.com/office/drawing/2010/main" val="0"/>
              </a:ext>
            </a:extLst>
          </a:blip>
          <a:srcRect l="23746" t="6557" r="20045"/>
          <a:stretch>
            <a:fillRect/>
          </a:stretch>
        </p:blipFill>
        <p:spPr bwMode="auto">
          <a:xfrm>
            <a:off x="651867" y="0"/>
            <a:ext cx="2143125" cy="2669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393220" name="Picture 3"/>
          <p:cNvPicPr>
            <a:picLocks noChangeArrowheads="1"/>
          </p:cNvPicPr>
          <p:nvPr/>
        </p:nvPicPr>
        <p:blipFill>
          <a:blip r:embed="rId4">
            <a:extLst>
              <a:ext uri="{28A0092B-C50C-407E-A947-70E740481C1C}">
                <a14:useLocalDpi xmlns:a14="http://schemas.microsoft.com/office/drawing/2010/main" val="0"/>
              </a:ext>
            </a:extLst>
          </a:blip>
          <a:srcRect l="17439" t="6557" r="30101"/>
          <a:stretch>
            <a:fillRect/>
          </a:stretch>
        </p:blipFill>
        <p:spPr bwMode="auto">
          <a:xfrm>
            <a:off x="6429375" y="-8930"/>
            <a:ext cx="2000250" cy="2669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393221" name="Picture 4"/>
          <p:cNvPicPr>
            <a:picLocks noChangeAspect="1" noChangeArrowheads="1"/>
          </p:cNvPicPr>
          <p:nvPr/>
        </p:nvPicPr>
        <p:blipFill>
          <a:blip r:embed="rId5">
            <a:extLst>
              <a:ext uri="{28A0092B-C50C-407E-A947-70E740481C1C}">
                <a14:useLocalDpi xmlns:a14="http://schemas.microsoft.com/office/drawing/2010/main" val="0"/>
              </a:ext>
            </a:extLst>
          </a:blip>
          <a:srcRect l="11147" t="6599" r="7286" b="21207"/>
          <a:stretch>
            <a:fillRect/>
          </a:stretch>
        </p:blipFill>
        <p:spPr bwMode="auto">
          <a:xfrm>
            <a:off x="223242" y="2925589"/>
            <a:ext cx="2991445" cy="1985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393222" name="Picture 5"/>
          <p:cNvPicPr>
            <a:picLocks noChangeArrowheads="1"/>
          </p:cNvPicPr>
          <p:nvPr/>
        </p:nvPicPr>
        <p:blipFill>
          <a:blip r:embed="rId6">
            <a:extLst>
              <a:ext uri="{28A0092B-C50C-407E-A947-70E740481C1C}">
                <a14:useLocalDpi xmlns:a14="http://schemas.microsoft.com/office/drawing/2010/main" val="0"/>
              </a:ext>
            </a:extLst>
          </a:blip>
          <a:srcRect l="7463" t="14900" r="6213" b="6906"/>
          <a:stretch>
            <a:fillRect/>
          </a:stretch>
        </p:blipFill>
        <p:spPr bwMode="auto">
          <a:xfrm>
            <a:off x="5768578" y="2875359"/>
            <a:ext cx="3071813" cy="2089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393223" name="Picture 6"/>
          <p:cNvPicPr>
            <a:picLocks noChangeAspect="1" noChangeArrowheads="1"/>
          </p:cNvPicPr>
          <p:nvPr/>
        </p:nvPicPr>
        <p:blipFill>
          <a:blip r:embed="rId7">
            <a:extLst>
              <a:ext uri="{28A0092B-C50C-407E-A947-70E740481C1C}">
                <a14:useLocalDpi xmlns:a14="http://schemas.microsoft.com/office/drawing/2010/main" val="0"/>
              </a:ext>
            </a:extLst>
          </a:blip>
          <a:srcRect t="13950" r="1231" b="24330"/>
          <a:stretch>
            <a:fillRect/>
          </a:stretch>
        </p:blipFill>
        <p:spPr bwMode="auto">
          <a:xfrm>
            <a:off x="2973586" y="5072063"/>
            <a:ext cx="3277195" cy="1535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393224" name="Picture 7"/>
          <p:cNvPicPr>
            <a:picLocks noChangeAspect="1" noChangeArrowheads="1"/>
          </p:cNvPicPr>
          <p:nvPr/>
        </p:nvPicPr>
        <p:blipFill>
          <a:blip r:embed="rId8">
            <a:extLst>
              <a:ext uri="{28A0092B-C50C-407E-A947-70E740481C1C}">
                <a14:useLocalDpi xmlns:a14="http://schemas.microsoft.com/office/drawing/2010/main" val="0"/>
              </a:ext>
            </a:extLst>
          </a:blip>
          <a:srcRect t="16766" r="4970" b="13805"/>
          <a:stretch>
            <a:fillRect/>
          </a:stretch>
        </p:blipFill>
        <p:spPr bwMode="auto">
          <a:xfrm>
            <a:off x="6341195" y="5080992"/>
            <a:ext cx="2802805" cy="1535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393225" name="Picture 8"/>
          <p:cNvPicPr>
            <a:picLocks noChangeAspect="1" noChangeArrowheads="1"/>
          </p:cNvPicPr>
          <p:nvPr/>
        </p:nvPicPr>
        <p:blipFill>
          <a:blip r:embed="rId9">
            <a:extLst>
              <a:ext uri="{28A0092B-C50C-407E-A947-70E740481C1C}">
                <a14:useLocalDpi xmlns:a14="http://schemas.microsoft.com/office/drawing/2010/main" val="0"/>
              </a:ext>
            </a:extLst>
          </a:blip>
          <a:srcRect l="6360" t="19000" b="14694"/>
          <a:stretch>
            <a:fillRect/>
          </a:stretch>
        </p:blipFill>
        <p:spPr bwMode="auto">
          <a:xfrm>
            <a:off x="0" y="5080992"/>
            <a:ext cx="2892103" cy="1535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
        <p:nvSpPr>
          <p:cNvPr id="393226" name="Rectangle 9"/>
          <p:cNvSpPr>
            <a:spLocks/>
          </p:cNvSpPr>
          <p:nvPr/>
        </p:nvSpPr>
        <p:spPr bwMode="auto">
          <a:xfrm>
            <a:off x="3429000" y="3429000"/>
            <a:ext cx="2375297" cy="1089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lIns="26782" tIns="26782" rIns="26782" bIns="26782"/>
          <a:lstStyle/>
          <a:p>
            <a:pPr algn="ctr"/>
            <a:r>
              <a:rPr lang="en-US" sz="2400" dirty="0">
                <a:cs typeface="Arial" charset="0"/>
              </a:rPr>
              <a:t>J.P.</a:t>
            </a:r>
            <a:endParaRPr lang="en-US" dirty="0">
              <a:ea typeface="Lucida Grande" charset="0"/>
              <a:cs typeface="Lucida Grande" charset="0"/>
            </a:endParaRPr>
          </a:p>
          <a:p>
            <a:pPr algn="ctr"/>
            <a:r>
              <a:rPr lang="en-US" sz="2400" dirty="0" smtClean="0">
                <a:cs typeface="Arial" charset="0"/>
              </a:rPr>
              <a:t>Pose </a:t>
            </a:r>
            <a:br>
              <a:rPr lang="en-US" sz="2400" dirty="0" smtClean="0">
                <a:cs typeface="Arial" charset="0"/>
              </a:rPr>
            </a:br>
            <a:r>
              <a:rPr lang="en-US" sz="2400" dirty="0" smtClean="0">
                <a:cs typeface="Arial" charset="0"/>
              </a:rPr>
              <a:t>2 </a:t>
            </a:r>
            <a:r>
              <a:rPr lang="en-US" sz="2400" dirty="0" err="1" smtClean="0">
                <a:cs typeface="Arial" charset="0"/>
              </a:rPr>
              <a:t>mois</a:t>
            </a:r>
            <a:r>
              <a:rPr lang="en-US" sz="2400" dirty="0" smtClean="0">
                <a:cs typeface="Arial" charset="0"/>
              </a:rPr>
              <a:t> </a:t>
            </a:r>
            <a:r>
              <a:rPr lang="en-US" sz="2400" dirty="0" err="1" smtClean="0">
                <a:cs typeface="Arial" charset="0"/>
              </a:rPr>
              <a:t>traitement</a:t>
            </a:r>
            <a:endParaRPr lang="en-US" sz="2400" dirty="0">
              <a:cs typeface="Arial" charset="0"/>
            </a:endParaRPr>
          </a:p>
        </p:txBody>
      </p:sp>
    </p:spTree>
  </p:cSld>
  <p:clrMapOvr>
    <a:masterClrMapping/>
  </p:clrMapOvr>
  <p:transition spd="slow">
    <p:push/>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1"/>
          <p:cNvPicPr>
            <a:picLocks noChangeAspect="1" noChangeArrowheads="1"/>
          </p:cNvPicPr>
          <p:nvPr/>
        </p:nvPicPr>
        <p:blipFill>
          <a:blip r:embed="rId2">
            <a:extLst>
              <a:ext uri="{28A0092B-C50C-407E-A947-70E740481C1C}">
                <a14:useLocalDpi xmlns:a14="http://schemas.microsoft.com/office/drawing/2010/main" val="0"/>
              </a:ext>
            </a:extLst>
          </a:blip>
          <a:srcRect l="22491" t="21692" r="23756" b="19972"/>
          <a:stretch>
            <a:fillRect/>
          </a:stretch>
        </p:blipFill>
        <p:spPr bwMode="auto">
          <a:xfrm>
            <a:off x="1437358" y="1143000"/>
            <a:ext cx="6269284" cy="510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2403" name="Rectangle 2"/>
          <p:cNvSpPr>
            <a:spLocks/>
          </p:cNvSpPr>
          <p:nvPr/>
        </p:nvSpPr>
        <p:spPr bwMode="auto">
          <a:xfrm>
            <a:off x="2018110" y="1794867"/>
            <a:ext cx="5107781" cy="297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algn="ctr"/>
            <a:r>
              <a:rPr lang="en-US" sz="6700" dirty="0" smtClean="0">
                <a:cs typeface="Arial" charset="0"/>
              </a:rPr>
              <a:t>Savoir </a:t>
            </a:r>
            <a:r>
              <a:rPr lang="en-US" sz="6700" dirty="0" err="1" smtClean="0">
                <a:cs typeface="Arial" charset="0"/>
              </a:rPr>
              <a:t>une</a:t>
            </a:r>
            <a:r>
              <a:rPr lang="en-US" sz="6700" dirty="0" smtClean="0">
                <a:cs typeface="Arial" charset="0"/>
              </a:rPr>
              <a:t> chose</a:t>
            </a:r>
            <a:endParaRPr lang="en-US" sz="6700" dirty="0">
              <a:cs typeface="Arial" charset="0"/>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31073"/>
                                        </p:tgtEl>
                                        <p:attrNameLst>
                                          <p:attrName>style.visibility</p:attrName>
                                        </p:attrNameLst>
                                      </p:cBhvr>
                                      <p:to>
                                        <p:strVal val="visible"/>
                                      </p:to>
                                    </p:set>
                                    <p:anim calcmode="lin" valueType="num">
                                      <p:cBhvr additive="base">
                                        <p:cTn id="7" dur="500" fill="hold"/>
                                        <p:tgtEl>
                                          <p:spTgt spid="131073"/>
                                        </p:tgtEl>
                                        <p:attrNameLst>
                                          <p:attrName>ppt_x</p:attrName>
                                        </p:attrNameLst>
                                      </p:cBhvr>
                                      <p:tavLst>
                                        <p:tav tm="0">
                                          <p:val>
                                            <p:strVal val="#ppt_x"/>
                                          </p:val>
                                        </p:tav>
                                        <p:tav tm="100000">
                                          <p:val>
                                            <p:strVal val="#ppt_x"/>
                                          </p:val>
                                        </p:tav>
                                      </p:tavLst>
                                    </p:anim>
                                    <p:anim calcmode="lin" valueType="num">
                                      <p:cBhvr additive="base">
                                        <p:cTn id="8" dur="500" fill="hold"/>
                                        <p:tgtEl>
                                          <p:spTgt spid="13107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1"/>
          <p:cNvPicPr>
            <a:picLocks noChangeAspect="1" noChangeArrowheads="1"/>
          </p:cNvPicPr>
          <p:nvPr/>
        </p:nvPicPr>
        <p:blipFill>
          <a:blip r:embed="rId2">
            <a:extLst>
              <a:ext uri="{28A0092B-C50C-407E-A947-70E740481C1C}">
                <a14:useLocalDpi xmlns:a14="http://schemas.microsoft.com/office/drawing/2010/main" val="0"/>
              </a:ext>
            </a:extLst>
          </a:blip>
          <a:srcRect l="17496" r="17496"/>
          <a:stretch>
            <a:fillRect/>
          </a:stretch>
        </p:blipFill>
        <p:spPr bwMode="auto">
          <a:xfrm>
            <a:off x="2362199" y="781493"/>
            <a:ext cx="4821957" cy="556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Tree>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
          <p:cNvPicPr>
            <a:picLocks noChangeArrowheads="1"/>
          </p:cNvPicPr>
          <p:nvPr/>
        </p:nvPicPr>
        <p:blipFill>
          <a:blip r:embed="rId2">
            <a:extLst>
              <a:ext uri="{28A0092B-C50C-407E-A947-70E740481C1C}">
                <a14:useLocalDpi xmlns:a14="http://schemas.microsoft.com/office/drawing/2010/main" val="0"/>
              </a:ext>
            </a:extLst>
          </a:blip>
          <a:srcRect l="33415" t="30449" r="35338" b="27490"/>
          <a:stretch>
            <a:fillRect/>
          </a:stretch>
        </p:blipFill>
        <p:spPr bwMode="auto">
          <a:xfrm>
            <a:off x="1981200" y="933078"/>
            <a:ext cx="5421138" cy="5315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03263" y="685801"/>
            <a:ext cx="7772400" cy="1295400"/>
          </a:xfrm>
        </p:spPr>
        <p:txBody>
          <a:bodyPr/>
          <a:lstStyle/>
          <a:p>
            <a:pPr algn="ctr"/>
            <a:r>
              <a:rPr lang="en-US" dirty="0" err="1" smtClean="0">
                <a:solidFill>
                  <a:schemeClr val="tx1"/>
                </a:solidFill>
              </a:rPr>
              <a:t>Veuillez</a:t>
            </a:r>
            <a:r>
              <a:rPr lang="en-US" dirty="0" smtClean="0">
                <a:solidFill>
                  <a:schemeClr val="tx1"/>
                </a:solidFill>
              </a:rPr>
              <a:t> </a:t>
            </a:r>
            <a:r>
              <a:rPr lang="en-US" dirty="0" err="1" smtClean="0">
                <a:solidFill>
                  <a:schemeClr val="tx1"/>
                </a:solidFill>
              </a:rPr>
              <a:t>évaluer</a:t>
            </a:r>
            <a:r>
              <a:rPr lang="en-US" dirty="0" smtClean="0">
                <a:solidFill>
                  <a:schemeClr val="tx1"/>
                </a:solidFill>
              </a:rPr>
              <a:t> les aspects </a:t>
            </a:r>
            <a:r>
              <a:rPr lang="en-US" dirty="0" err="1" smtClean="0">
                <a:solidFill>
                  <a:schemeClr val="tx1"/>
                </a:solidFill>
              </a:rPr>
              <a:t>suivants</a:t>
            </a:r>
            <a:r>
              <a:rPr lang="en-US" dirty="0" smtClean="0">
                <a:solidFill>
                  <a:schemeClr val="tx1"/>
                </a:solidFill>
              </a:rPr>
              <a:t> de </a:t>
            </a:r>
            <a:r>
              <a:rPr lang="en-US" dirty="0" err="1" smtClean="0">
                <a:solidFill>
                  <a:schemeClr val="tx1"/>
                </a:solidFill>
              </a:rPr>
              <a:t>cet</a:t>
            </a:r>
            <a:r>
              <a:rPr lang="en-US" dirty="0" smtClean="0">
                <a:solidFill>
                  <a:schemeClr val="tx1"/>
                </a:solidFill>
              </a:rPr>
              <a:t> </a:t>
            </a:r>
            <a:r>
              <a:rPr lang="en-US" dirty="0" err="1" smtClean="0">
                <a:solidFill>
                  <a:schemeClr val="tx1"/>
                </a:solidFill>
              </a:rPr>
              <a:t>appareil</a:t>
            </a:r>
            <a:r>
              <a:rPr lang="en-US" dirty="0" smtClean="0">
                <a:solidFill>
                  <a:schemeClr val="tx1"/>
                </a:solidFill>
              </a:rPr>
              <a:t> </a:t>
            </a:r>
            <a:r>
              <a:rPr lang="en-US" dirty="0" err="1" smtClean="0">
                <a:solidFill>
                  <a:schemeClr val="tx1"/>
                </a:solidFill>
              </a:rPr>
              <a:t>AdvanSync</a:t>
            </a:r>
            <a:r>
              <a:rPr lang="en-US" dirty="0" smtClean="0">
                <a:solidFill>
                  <a:schemeClr val="tx1"/>
                </a:solidFill>
              </a:rPr>
              <a:t> </a:t>
            </a:r>
            <a:r>
              <a:rPr lang="en-US" dirty="0" err="1" smtClean="0">
                <a:solidFill>
                  <a:schemeClr val="tx1"/>
                </a:solidFill>
              </a:rPr>
              <a:t>évolué</a:t>
            </a:r>
            <a:r>
              <a:rPr lang="en-US" dirty="0" smtClean="0">
                <a:solidFill>
                  <a:schemeClr val="tx1"/>
                </a:solidFill>
              </a:rPr>
              <a:t> (par rapport au </a:t>
            </a:r>
            <a:r>
              <a:rPr lang="en-US" dirty="0" err="1" smtClean="0">
                <a:solidFill>
                  <a:schemeClr val="tx1"/>
                </a:solidFill>
              </a:rPr>
              <a:t>modèle</a:t>
            </a:r>
            <a:r>
              <a:rPr lang="en-US" dirty="0" smtClean="0">
                <a:solidFill>
                  <a:schemeClr val="tx1"/>
                </a:solidFill>
              </a:rPr>
              <a:t> </a:t>
            </a:r>
            <a:r>
              <a:rPr lang="en-US" dirty="0" err="1" smtClean="0">
                <a:solidFill>
                  <a:schemeClr val="tx1"/>
                </a:solidFill>
              </a:rPr>
              <a:t>AdvanSync</a:t>
            </a:r>
            <a:r>
              <a:rPr lang="en-US" dirty="0" smtClean="0">
                <a:solidFill>
                  <a:schemeClr val="tx1"/>
                </a:solidFill>
              </a:rPr>
              <a:t> </a:t>
            </a:r>
            <a:r>
              <a:rPr lang="en-US" dirty="0" err="1" smtClean="0">
                <a:solidFill>
                  <a:schemeClr val="tx1"/>
                </a:solidFill>
              </a:rPr>
              <a:t>actuel</a:t>
            </a:r>
            <a:r>
              <a:rPr lang="en-US" dirty="0" smtClean="0">
                <a:solidFill>
                  <a:schemeClr val="tx1"/>
                </a:solidFill>
              </a:rPr>
              <a:t>) :</a:t>
            </a:r>
            <a:endParaRPr lang="en-US" dirty="0">
              <a:solidFill>
                <a:schemeClr val="tx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434980138"/>
              </p:ext>
            </p:extLst>
          </p:nvPr>
        </p:nvGraphicFramePr>
        <p:xfrm>
          <a:off x="533400" y="2209800"/>
          <a:ext cx="8077203" cy="3657600"/>
        </p:xfrm>
        <a:graphic>
          <a:graphicData uri="http://schemas.openxmlformats.org/drawingml/2006/table">
            <a:tbl>
              <a:tblPr firstRow="1" bandRow="1">
                <a:tableStyleId>{BC89EF96-8CEA-46FF-86C4-4CE0E7609802}</a:tableStyleId>
              </a:tblPr>
              <a:tblGrid>
                <a:gridCol w="1905000"/>
                <a:gridCol w="838200"/>
                <a:gridCol w="685800"/>
                <a:gridCol w="914400"/>
                <a:gridCol w="914400"/>
                <a:gridCol w="533400"/>
                <a:gridCol w="762000"/>
                <a:gridCol w="914400"/>
                <a:gridCol w="609603"/>
              </a:tblGrid>
              <a:tr h="0">
                <a:tc>
                  <a:txBody>
                    <a:bodyPr/>
                    <a:lstStyle/>
                    <a:p>
                      <a:pPr>
                        <a:buNone/>
                      </a:pPr>
                      <a:endParaRPr lang="en-US" sz="1200" dirty="0"/>
                    </a:p>
                  </a:txBody>
                  <a:tcPr/>
                </a:tc>
                <a:tc>
                  <a:txBody>
                    <a:bodyPr/>
                    <a:lstStyle/>
                    <a:p>
                      <a:pPr algn="ctr">
                        <a:buNone/>
                      </a:pPr>
                      <a:r>
                        <a:rPr lang="en-US" sz="1100" dirty="0" err="1" smtClean="0"/>
                        <a:t>N’aime</a:t>
                      </a:r>
                      <a:r>
                        <a:rPr lang="en-US" sz="1100" dirty="0" smtClean="0"/>
                        <a:t> pas du tout (1)</a:t>
                      </a:r>
                      <a:endParaRPr lang="en-US" sz="1100" dirty="0"/>
                    </a:p>
                  </a:txBody>
                  <a:tcPr/>
                </a:tc>
                <a:tc>
                  <a:txBody>
                    <a:bodyPr/>
                    <a:lstStyle/>
                    <a:p>
                      <a:pPr algn="ctr">
                        <a:buNone/>
                      </a:pPr>
                      <a:r>
                        <a:rPr lang="en-US" sz="1200" dirty="0" err="1" smtClean="0"/>
                        <a:t>N’aime</a:t>
                      </a:r>
                      <a:r>
                        <a:rPr lang="en-US" sz="1200" dirty="0" smtClean="0"/>
                        <a:t> pas</a:t>
                      </a:r>
                      <a:endParaRPr lang="en-US" sz="1200" dirty="0"/>
                    </a:p>
                  </a:txBody>
                  <a:tcPr/>
                </a:tc>
                <a:tc>
                  <a:txBody>
                    <a:bodyPr/>
                    <a:lstStyle/>
                    <a:p>
                      <a:pPr algn="ctr">
                        <a:buNone/>
                      </a:pPr>
                      <a:r>
                        <a:rPr lang="en-US" sz="1200" dirty="0" err="1" smtClean="0"/>
                        <a:t>N’aime</a:t>
                      </a:r>
                      <a:r>
                        <a:rPr lang="en-US" sz="1200" dirty="0" smtClean="0"/>
                        <a:t> pas beaucoup</a:t>
                      </a:r>
                      <a:endParaRPr lang="en-US" sz="1200" dirty="0"/>
                    </a:p>
                  </a:txBody>
                  <a:tcPr/>
                </a:tc>
                <a:tc>
                  <a:txBody>
                    <a:bodyPr/>
                    <a:lstStyle/>
                    <a:p>
                      <a:pPr algn="ctr">
                        <a:buNone/>
                      </a:pPr>
                      <a:r>
                        <a:rPr lang="en-US" sz="1200" dirty="0" err="1" smtClean="0"/>
                        <a:t>Aime</a:t>
                      </a:r>
                      <a:r>
                        <a:rPr lang="en-US" sz="1200" dirty="0" smtClean="0"/>
                        <a:t> un </a:t>
                      </a:r>
                      <a:r>
                        <a:rPr lang="en-US" sz="1200" dirty="0" err="1" smtClean="0"/>
                        <a:t>peu</a:t>
                      </a:r>
                      <a:endParaRPr lang="en-US" sz="1200" dirty="0"/>
                    </a:p>
                  </a:txBody>
                  <a:tcPr/>
                </a:tc>
                <a:tc>
                  <a:txBody>
                    <a:bodyPr/>
                    <a:lstStyle/>
                    <a:p>
                      <a:pPr algn="ctr">
                        <a:buNone/>
                      </a:pPr>
                      <a:r>
                        <a:rPr lang="en-US" sz="1200" dirty="0" err="1" smtClean="0"/>
                        <a:t>Aime</a:t>
                      </a:r>
                      <a:endParaRPr lang="en-US" sz="1200" dirty="0"/>
                    </a:p>
                  </a:txBody>
                  <a:tcPr/>
                </a:tc>
                <a:tc>
                  <a:txBody>
                    <a:bodyPr/>
                    <a:lstStyle/>
                    <a:p>
                      <a:pPr algn="ctr">
                        <a:buNone/>
                      </a:pPr>
                      <a:r>
                        <a:rPr lang="en-US" sz="1100" dirty="0" err="1" smtClean="0"/>
                        <a:t>Aime</a:t>
                      </a:r>
                      <a:r>
                        <a:rPr lang="en-US" sz="1100" dirty="0" smtClean="0"/>
                        <a:t> beaucoup </a:t>
                      </a:r>
                    </a:p>
                    <a:p>
                      <a:pPr algn="ctr">
                        <a:buNone/>
                      </a:pPr>
                      <a:r>
                        <a:rPr lang="en-US" sz="1200" dirty="0" smtClean="0"/>
                        <a:t>(6)</a:t>
                      </a:r>
                      <a:endParaRPr lang="en-US" sz="1200" dirty="0"/>
                    </a:p>
                  </a:txBody>
                  <a:tcPr/>
                </a:tc>
                <a:tc>
                  <a:txBody>
                    <a:bodyPr/>
                    <a:lstStyle/>
                    <a:p>
                      <a:pPr algn="ctr">
                        <a:buNone/>
                      </a:pPr>
                      <a:r>
                        <a:rPr lang="en-US" sz="1200" dirty="0" err="1" smtClean="0"/>
                        <a:t>Nombre</a:t>
                      </a:r>
                      <a:r>
                        <a:rPr lang="en-US" sz="1200" dirty="0" smtClean="0"/>
                        <a:t> total de </a:t>
                      </a:r>
                      <a:r>
                        <a:rPr lang="en-US" sz="1200" dirty="0" err="1" smtClean="0"/>
                        <a:t>réponses</a:t>
                      </a:r>
                      <a:endParaRPr lang="en-US" sz="1200" dirty="0"/>
                    </a:p>
                  </a:txBody>
                  <a:tcPr/>
                </a:tc>
                <a:tc>
                  <a:txBody>
                    <a:bodyPr/>
                    <a:lstStyle/>
                    <a:p>
                      <a:pPr algn="ctr">
                        <a:buNone/>
                      </a:pPr>
                      <a:r>
                        <a:rPr lang="en-US" sz="1200" dirty="0" err="1" smtClean="0"/>
                        <a:t>Moyenne</a:t>
                      </a:r>
                      <a:endParaRPr lang="en-US" sz="1200" dirty="0"/>
                    </a:p>
                  </a:txBody>
                  <a:tcPr/>
                </a:tc>
              </a:tr>
              <a:tr h="0">
                <a:tc>
                  <a:txBody>
                    <a:bodyPr/>
                    <a:lstStyle/>
                    <a:p>
                      <a:pPr>
                        <a:buNone/>
                      </a:pPr>
                      <a:r>
                        <a:rPr lang="en-US" sz="1200" dirty="0" err="1" smtClean="0"/>
                        <a:t>Facilité</a:t>
                      </a:r>
                      <a:r>
                        <a:rPr lang="en-US" sz="1200" baseline="0" dirty="0" smtClean="0"/>
                        <a:t> </a:t>
                      </a:r>
                      <a:r>
                        <a:rPr lang="en-US" sz="1200" baseline="0" dirty="0" err="1" smtClean="0"/>
                        <a:t>d’ins</a:t>
                      </a:r>
                      <a:r>
                        <a:rPr lang="en-US" sz="1200" dirty="0" err="1" smtClean="0"/>
                        <a:t>tallation</a:t>
                      </a:r>
                      <a:r>
                        <a:rPr lang="en-US" sz="1200" dirty="0" smtClean="0"/>
                        <a:t> – </a:t>
                      </a:r>
                      <a:r>
                        <a:rPr lang="en-US" sz="1200" dirty="0" err="1" smtClean="0"/>
                        <a:t>connecteur</a:t>
                      </a:r>
                      <a:r>
                        <a:rPr lang="en-US" sz="1200" dirty="0" smtClean="0"/>
                        <a:t> </a:t>
                      </a:r>
                      <a:r>
                        <a:rPr lang="en-US" sz="1200" dirty="0" err="1" smtClean="0"/>
                        <a:t>supérieur</a:t>
                      </a:r>
                      <a:endParaRPr lang="en-US" sz="1200" dirty="0"/>
                    </a:p>
                  </a:txBody>
                  <a:tcPr/>
                </a:tc>
                <a:tc>
                  <a:txBody>
                    <a:bodyPr/>
                    <a:lstStyle/>
                    <a:p>
                      <a:pPr algn="ctr">
                        <a:buNone/>
                      </a:pPr>
                      <a:r>
                        <a:rPr lang="en-US" sz="1200" dirty="0" smtClean="0"/>
                        <a:t>0</a:t>
                      </a:r>
                      <a:endParaRPr lang="en-US" sz="1200" dirty="0"/>
                    </a:p>
                  </a:txBody>
                  <a:tcPr/>
                </a:tc>
                <a:tc>
                  <a:txBody>
                    <a:bodyPr/>
                    <a:lstStyle/>
                    <a:p>
                      <a:pPr algn="ctr">
                        <a:buNone/>
                      </a:pPr>
                      <a:r>
                        <a:rPr lang="en-US" sz="1200" dirty="0" smtClean="0"/>
                        <a:t>0</a:t>
                      </a:r>
                      <a:endParaRPr lang="en-US" sz="1200" dirty="0"/>
                    </a:p>
                  </a:txBody>
                  <a:tcPr/>
                </a:tc>
                <a:tc>
                  <a:txBody>
                    <a:bodyPr/>
                    <a:lstStyle/>
                    <a:p>
                      <a:pPr algn="ctr">
                        <a:buNone/>
                      </a:pPr>
                      <a:r>
                        <a:rPr lang="en-US" sz="1200" dirty="0" smtClean="0"/>
                        <a:t>0</a:t>
                      </a:r>
                      <a:endParaRPr lang="en-US" sz="1200" dirty="0"/>
                    </a:p>
                  </a:txBody>
                  <a:tcPr/>
                </a:tc>
                <a:tc>
                  <a:txBody>
                    <a:bodyPr/>
                    <a:lstStyle/>
                    <a:p>
                      <a:pPr algn="ctr">
                        <a:buNone/>
                      </a:pPr>
                      <a:r>
                        <a:rPr lang="en-US" sz="1200" dirty="0" smtClean="0"/>
                        <a:t>10</a:t>
                      </a:r>
                      <a:endParaRPr lang="en-US" sz="1200" dirty="0"/>
                    </a:p>
                  </a:txBody>
                  <a:tcPr/>
                </a:tc>
                <a:tc>
                  <a:txBody>
                    <a:bodyPr/>
                    <a:lstStyle/>
                    <a:p>
                      <a:pPr algn="ctr">
                        <a:buNone/>
                      </a:pPr>
                      <a:r>
                        <a:rPr lang="en-US" sz="1200" dirty="0" smtClean="0"/>
                        <a:t>32</a:t>
                      </a:r>
                      <a:endParaRPr lang="en-US" sz="1200" dirty="0"/>
                    </a:p>
                  </a:txBody>
                  <a:tcPr/>
                </a:tc>
                <a:tc>
                  <a:txBody>
                    <a:bodyPr/>
                    <a:lstStyle/>
                    <a:p>
                      <a:pPr algn="ctr">
                        <a:buNone/>
                      </a:pPr>
                      <a:r>
                        <a:rPr lang="en-US" sz="1200" dirty="0" smtClean="0"/>
                        <a:t>23</a:t>
                      </a:r>
                      <a:endParaRPr lang="en-US" sz="1200" dirty="0"/>
                    </a:p>
                  </a:txBody>
                  <a:tcPr/>
                </a:tc>
                <a:tc>
                  <a:txBody>
                    <a:bodyPr/>
                    <a:lstStyle/>
                    <a:p>
                      <a:pPr algn="ctr">
                        <a:buNone/>
                      </a:pPr>
                      <a:r>
                        <a:rPr lang="en-US" sz="1200" dirty="0" smtClean="0"/>
                        <a:t>65</a:t>
                      </a:r>
                      <a:endParaRPr lang="en-US" sz="1200" dirty="0"/>
                    </a:p>
                  </a:txBody>
                  <a:tcPr/>
                </a:tc>
                <a:tc>
                  <a:txBody>
                    <a:bodyPr/>
                    <a:lstStyle/>
                    <a:p>
                      <a:pPr algn="ctr">
                        <a:buNone/>
                      </a:pPr>
                      <a:r>
                        <a:rPr lang="en-US" sz="1200" dirty="0" smtClean="0"/>
                        <a:t>5.20</a:t>
                      </a:r>
                      <a:endParaRPr lang="en-US" sz="1200" dirty="0"/>
                    </a:p>
                  </a:txBody>
                  <a:tcPr/>
                </a:tc>
              </a:tr>
              <a:tr h="0">
                <a:tc>
                  <a:txBody>
                    <a:bodyPr/>
                    <a:lstStyle/>
                    <a:p>
                      <a:pPr>
                        <a:buNone/>
                      </a:pPr>
                      <a:r>
                        <a:rPr lang="en-US" sz="1200" dirty="0" err="1" smtClean="0"/>
                        <a:t>Facilité</a:t>
                      </a:r>
                      <a:r>
                        <a:rPr lang="en-US" sz="1200" baseline="0" dirty="0" smtClean="0"/>
                        <a:t> </a:t>
                      </a:r>
                      <a:r>
                        <a:rPr lang="en-US" sz="1200" baseline="0" dirty="0" err="1" smtClean="0"/>
                        <a:t>d’installati</a:t>
                      </a:r>
                      <a:r>
                        <a:rPr lang="en-US" sz="1200" dirty="0" err="1" smtClean="0"/>
                        <a:t>on</a:t>
                      </a:r>
                      <a:r>
                        <a:rPr lang="en-US" sz="1200" dirty="0" smtClean="0"/>
                        <a:t> – </a:t>
                      </a:r>
                      <a:r>
                        <a:rPr lang="en-US" sz="1200" dirty="0" err="1" smtClean="0"/>
                        <a:t>tige</a:t>
                      </a:r>
                      <a:r>
                        <a:rPr lang="en-US" sz="1200" dirty="0" smtClean="0"/>
                        <a:t> </a:t>
                      </a:r>
                      <a:r>
                        <a:rPr lang="en-US" sz="1200" dirty="0" err="1" smtClean="0"/>
                        <a:t>postérieure</a:t>
                      </a:r>
                      <a:endParaRPr lang="en-US" sz="1200" dirty="0"/>
                    </a:p>
                  </a:txBody>
                  <a:tcPr/>
                </a:tc>
                <a:tc>
                  <a:txBody>
                    <a:bodyPr/>
                    <a:lstStyle/>
                    <a:p>
                      <a:pPr algn="ctr">
                        <a:buNone/>
                      </a:pPr>
                      <a:r>
                        <a:rPr lang="en-US" sz="1200" dirty="0" smtClean="0"/>
                        <a:t>0</a:t>
                      </a:r>
                      <a:endParaRPr lang="en-US" sz="1200" dirty="0"/>
                    </a:p>
                  </a:txBody>
                  <a:tcPr/>
                </a:tc>
                <a:tc>
                  <a:txBody>
                    <a:bodyPr/>
                    <a:lstStyle/>
                    <a:p>
                      <a:pPr algn="ctr">
                        <a:buNone/>
                      </a:pPr>
                      <a:r>
                        <a:rPr lang="en-US" sz="1200" dirty="0" smtClean="0"/>
                        <a:t>0</a:t>
                      </a:r>
                      <a:endParaRPr lang="en-US" sz="1200" dirty="0"/>
                    </a:p>
                  </a:txBody>
                  <a:tcPr/>
                </a:tc>
                <a:tc>
                  <a:txBody>
                    <a:bodyPr/>
                    <a:lstStyle/>
                    <a:p>
                      <a:pPr algn="ctr">
                        <a:buNone/>
                      </a:pPr>
                      <a:r>
                        <a:rPr lang="en-US" sz="1200" dirty="0" smtClean="0"/>
                        <a:t>0</a:t>
                      </a:r>
                      <a:endParaRPr lang="en-US" sz="1200" dirty="0"/>
                    </a:p>
                  </a:txBody>
                  <a:tcPr/>
                </a:tc>
                <a:tc>
                  <a:txBody>
                    <a:bodyPr/>
                    <a:lstStyle/>
                    <a:p>
                      <a:pPr algn="ctr">
                        <a:buNone/>
                      </a:pPr>
                      <a:r>
                        <a:rPr lang="en-US" sz="1200" dirty="0" smtClean="0"/>
                        <a:t>3</a:t>
                      </a:r>
                      <a:endParaRPr lang="en-US" sz="1200" dirty="0"/>
                    </a:p>
                  </a:txBody>
                  <a:tcPr/>
                </a:tc>
                <a:tc>
                  <a:txBody>
                    <a:bodyPr/>
                    <a:lstStyle/>
                    <a:p>
                      <a:pPr algn="ctr">
                        <a:buNone/>
                      </a:pPr>
                      <a:r>
                        <a:rPr lang="en-US" sz="1200" dirty="0" smtClean="0"/>
                        <a:t>40</a:t>
                      </a:r>
                      <a:endParaRPr lang="en-US" sz="1200" dirty="0"/>
                    </a:p>
                  </a:txBody>
                  <a:tcPr/>
                </a:tc>
                <a:tc>
                  <a:txBody>
                    <a:bodyPr/>
                    <a:lstStyle/>
                    <a:p>
                      <a:pPr algn="ctr">
                        <a:buNone/>
                      </a:pPr>
                      <a:r>
                        <a:rPr lang="en-US" sz="1200" dirty="0" smtClean="0"/>
                        <a:t>22</a:t>
                      </a:r>
                      <a:endParaRPr lang="en-US" sz="1200" dirty="0"/>
                    </a:p>
                  </a:txBody>
                  <a:tcPr/>
                </a:tc>
                <a:tc>
                  <a:txBody>
                    <a:bodyPr/>
                    <a:lstStyle/>
                    <a:p>
                      <a:pPr algn="ctr">
                        <a:buNone/>
                      </a:pPr>
                      <a:r>
                        <a:rPr lang="en-US" sz="1200" dirty="0" smtClean="0"/>
                        <a:t>65</a:t>
                      </a:r>
                      <a:endParaRPr lang="en-US" sz="1200" dirty="0"/>
                    </a:p>
                  </a:txBody>
                  <a:tcPr/>
                </a:tc>
                <a:tc>
                  <a:txBody>
                    <a:bodyPr/>
                    <a:lstStyle/>
                    <a:p>
                      <a:pPr algn="ctr">
                        <a:buNone/>
                      </a:pPr>
                      <a:r>
                        <a:rPr lang="en-US" sz="1200" dirty="0" smtClean="0"/>
                        <a:t>5.29</a:t>
                      </a:r>
                      <a:endParaRPr lang="en-US" sz="1200" dirty="0"/>
                    </a:p>
                  </a:txBody>
                  <a:tcPr/>
                </a:tc>
              </a:tr>
              <a:tr h="0">
                <a:tc>
                  <a:txBody>
                    <a:bodyPr/>
                    <a:lstStyle/>
                    <a:p>
                      <a:pPr>
                        <a:buNone/>
                      </a:pPr>
                      <a:r>
                        <a:rPr lang="en-US" sz="1200" dirty="0" err="1" smtClean="0"/>
                        <a:t>Quantité</a:t>
                      </a:r>
                      <a:r>
                        <a:rPr lang="en-US" sz="1200" dirty="0" smtClean="0"/>
                        <a:t> de </a:t>
                      </a:r>
                      <a:r>
                        <a:rPr lang="en-US" sz="1200" dirty="0" err="1" smtClean="0"/>
                        <a:t>mouvement</a:t>
                      </a:r>
                      <a:r>
                        <a:rPr lang="en-US" sz="1200" baseline="0" dirty="0" smtClean="0"/>
                        <a:t> </a:t>
                      </a:r>
                      <a:r>
                        <a:rPr lang="en-US" sz="1200" baseline="0" dirty="0" err="1" smtClean="0"/>
                        <a:t>latéral</a:t>
                      </a:r>
                      <a:r>
                        <a:rPr lang="en-US" sz="1200" baseline="0" dirty="0" smtClean="0"/>
                        <a:t> </a:t>
                      </a:r>
                      <a:r>
                        <a:rPr lang="en-US" sz="1200" baseline="0" dirty="0" err="1" smtClean="0"/>
                        <a:t>autorisé</a:t>
                      </a:r>
                      <a:endParaRPr lang="en-US" sz="1200" dirty="0"/>
                    </a:p>
                  </a:txBody>
                  <a:tcPr/>
                </a:tc>
                <a:tc>
                  <a:txBody>
                    <a:bodyPr/>
                    <a:lstStyle/>
                    <a:p>
                      <a:pPr algn="ctr">
                        <a:buNone/>
                      </a:pPr>
                      <a:r>
                        <a:rPr lang="en-US" sz="1200" dirty="0" smtClean="0"/>
                        <a:t>0</a:t>
                      </a:r>
                      <a:endParaRPr lang="en-US" sz="1200" dirty="0"/>
                    </a:p>
                  </a:txBody>
                  <a:tcPr/>
                </a:tc>
                <a:tc>
                  <a:txBody>
                    <a:bodyPr/>
                    <a:lstStyle/>
                    <a:p>
                      <a:pPr algn="ctr">
                        <a:buNone/>
                      </a:pPr>
                      <a:r>
                        <a:rPr lang="en-US" sz="1200" dirty="0" smtClean="0"/>
                        <a:t>0</a:t>
                      </a:r>
                      <a:endParaRPr lang="en-US" sz="1200" dirty="0"/>
                    </a:p>
                  </a:txBody>
                  <a:tcPr/>
                </a:tc>
                <a:tc>
                  <a:txBody>
                    <a:bodyPr/>
                    <a:lstStyle/>
                    <a:p>
                      <a:pPr algn="ctr">
                        <a:buNone/>
                      </a:pPr>
                      <a:r>
                        <a:rPr lang="en-US" sz="1200" dirty="0" smtClean="0"/>
                        <a:t>0</a:t>
                      </a:r>
                      <a:endParaRPr lang="en-US" sz="1200" dirty="0"/>
                    </a:p>
                  </a:txBody>
                  <a:tcPr/>
                </a:tc>
                <a:tc>
                  <a:txBody>
                    <a:bodyPr/>
                    <a:lstStyle/>
                    <a:p>
                      <a:pPr algn="ctr">
                        <a:buNone/>
                      </a:pPr>
                      <a:r>
                        <a:rPr lang="en-US" sz="1200" dirty="0" smtClean="0"/>
                        <a:t>12</a:t>
                      </a:r>
                      <a:endParaRPr lang="en-US" sz="1200" dirty="0"/>
                    </a:p>
                  </a:txBody>
                  <a:tcPr/>
                </a:tc>
                <a:tc>
                  <a:txBody>
                    <a:bodyPr/>
                    <a:lstStyle/>
                    <a:p>
                      <a:pPr algn="ctr">
                        <a:buNone/>
                      </a:pPr>
                      <a:r>
                        <a:rPr lang="en-US" sz="1200" dirty="0" smtClean="0"/>
                        <a:t>23</a:t>
                      </a:r>
                      <a:endParaRPr lang="en-US" sz="1200" dirty="0"/>
                    </a:p>
                  </a:txBody>
                  <a:tcPr/>
                </a:tc>
                <a:tc>
                  <a:txBody>
                    <a:bodyPr/>
                    <a:lstStyle/>
                    <a:p>
                      <a:pPr algn="ctr">
                        <a:buNone/>
                      </a:pPr>
                      <a:r>
                        <a:rPr lang="en-US" sz="1200" dirty="0" smtClean="0"/>
                        <a:t>31</a:t>
                      </a:r>
                      <a:endParaRPr lang="en-US" sz="1200" dirty="0"/>
                    </a:p>
                  </a:txBody>
                  <a:tcPr/>
                </a:tc>
                <a:tc>
                  <a:txBody>
                    <a:bodyPr/>
                    <a:lstStyle/>
                    <a:p>
                      <a:pPr algn="ctr">
                        <a:buNone/>
                      </a:pPr>
                      <a:r>
                        <a:rPr lang="en-US" sz="1200" dirty="0" smtClean="0"/>
                        <a:t>66</a:t>
                      </a:r>
                      <a:endParaRPr lang="en-US" sz="1200" dirty="0"/>
                    </a:p>
                  </a:txBody>
                  <a:tcPr/>
                </a:tc>
                <a:tc>
                  <a:txBody>
                    <a:bodyPr/>
                    <a:lstStyle/>
                    <a:p>
                      <a:pPr algn="ctr">
                        <a:buNone/>
                      </a:pPr>
                      <a:r>
                        <a:rPr lang="en-US" sz="1200" dirty="0" smtClean="0"/>
                        <a:t>5.29</a:t>
                      </a:r>
                      <a:endParaRPr lang="en-US" sz="1200" dirty="0"/>
                    </a:p>
                  </a:txBody>
                  <a:tcPr/>
                </a:tc>
              </a:tr>
              <a:tr h="0">
                <a:tc>
                  <a:txBody>
                    <a:bodyPr/>
                    <a:lstStyle/>
                    <a:p>
                      <a:pPr>
                        <a:buNone/>
                      </a:pPr>
                      <a:r>
                        <a:rPr lang="en-US" sz="1200" dirty="0" err="1" smtClean="0"/>
                        <a:t>Facilité</a:t>
                      </a:r>
                      <a:r>
                        <a:rPr lang="en-US" sz="1200" baseline="0" dirty="0" smtClean="0"/>
                        <a:t> </a:t>
                      </a:r>
                      <a:r>
                        <a:rPr lang="en-US" sz="1200" baseline="0" dirty="0" err="1" smtClean="0"/>
                        <a:t>d’</a:t>
                      </a:r>
                      <a:r>
                        <a:rPr lang="en-US" sz="1200" dirty="0" err="1" smtClean="0"/>
                        <a:t>installation</a:t>
                      </a:r>
                      <a:r>
                        <a:rPr lang="en-US" sz="1200" dirty="0" smtClean="0"/>
                        <a:t> – </a:t>
                      </a:r>
                      <a:r>
                        <a:rPr lang="en-US" sz="1200" dirty="0" err="1" smtClean="0"/>
                        <a:t>cales</a:t>
                      </a:r>
                      <a:r>
                        <a:rPr lang="en-US" sz="1200" dirty="0" smtClean="0"/>
                        <a:t>/</a:t>
                      </a:r>
                      <a:r>
                        <a:rPr lang="en-US" sz="1200" dirty="0" err="1" smtClean="0"/>
                        <a:t>entretoises</a:t>
                      </a:r>
                      <a:endParaRPr lang="en-US" sz="1200" dirty="0"/>
                    </a:p>
                  </a:txBody>
                  <a:tcPr/>
                </a:tc>
                <a:tc>
                  <a:txBody>
                    <a:bodyPr/>
                    <a:lstStyle/>
                    <a:p>
                      <a:pPr algn="ctr">
                        <a:buNone/>
                      </a:pPr>
                      <a:r>
                        <a:rPr lang="en-US" sz="1200" dirty="0" smtClean="0"/>
                        <a:t>0</a:t>
                      </a:r>
                      <a:endParaRPr lang="en-US" sz="1200" dirty="0"/>
                    </a:p>
                  </a:txBody>
                  <a:tcPr/>
                </a:tc>
                <a:tc>
                  <a:txBody>
                    <a:bodyPr/>
                    <a:lstStyle/>
                    <a:p>
                      <a:pPr algn="ctr">
                        <a:buNone/>
                      </a:pPr>
                      <a:r>
                        <a:rPr lang="en-US" sz="1200" dirty="0" smtClean="0"/>
                        <a:t>0</a:t>
                      </a:r>
                      <a:endParaRPr lang="en-US" sz="1200" dirty="0"/>
                    </a:p>
                  </a:txBody>
                  <a:tcPr/>
                </a:tc>
                <a:tc>
                  <a:txBody>
                    <a:bodyPr/>
                    <a:lstStyle/>
                    <a:p>
                      <a:pPr algn="ctr">
                        <a:buNone/>
                      </a:pPr>
                      <a:r>
                        <a:rPr lang="en-US" sz="1200" dirty="0" smtClean="0"/>
                        <a:t>0</a:t>
                      </a:r>
                      <a:endParaRPr lang="en-US" sz="1200" dirty="0"/>
                    </a:p>
                  </a:txBody>
                  <a:tcPr/>
                </a:tc>
                <a:tc>
                  <a:txBody>
                    <a:bodyPr/>
                    <a:lstStyle/>
                    <a:p>
                      <a:pPr algn="ctr">
                        <a:buNone/>
                      </a:pPr>
                      <a:r>
                        <a:rPr lang="en-US" sz="1200" dirty="0" smtClean="0"/>
                        <a:t>3</a:t>
                      </a:r>
                      <a:endParaRPr lang="en-US" sz="1200" dirty="0"/>
                    </a:p>
                  </a:txBody>
                  <a:tcPr/>
                </a:tc>
                <a:tc>
                  <a:txBody>
                    <a:bodyPr/>
                    <a:lstStyle/>
                    <a:p>
                      <a:pPr algn="ctr">
                        <a:buNone/>
                      </a:pPr>
                      <a:r>
                        <a:rPr lang="en-US" sz="1200" dirty="0" smtClean="0"/>
                        <a:t>19</a:t>
                      </a:r>
                      <a:endParaRPr lang="en-US" sz="1200" dirty="0"/>
                    </a:p>
                  </a:txBody>
                  <a:tcPr/>
                </a:tc>
                <a:tc>
                  <a:txBody>
                    <a:bodyPr/>
                    <a:lstStyle/>
                    <a:p>
                      <a:pPr algn="ctr">
                        <a:buNone/>
                      </a:pPr>
                      <a:r>
                        <a:rPr lang="en-US" sz="1200" dirty="0" smtClean="0"/>
                        <a:t>28</a:t>
                      </a:r>
                      <a:endParaRPr lang="en-US" sz="1200" dirty="0"/>
                    </a:p>
                  </a:txBody>
                  <a:tcPr/>
                </a:tc>
                <a:tc>
                  <a:txBody>
                    <a:bodyPr/>
                    <a:lstStyle/>
                    <a:p>
                      <a:pPr algn="ctr">
                        <a:buNone/>
                      </a:pPr>
                      <a:r>
                        <a:rPr lang="en-US" sz="1200" dirty="0" smtClean="0"/>
                        <a:t>50</a:t>
                      </a:r>
                      <a:endParaRPr lang="en-US" sz="1200" dirty="0"/>
                    </a:p>
                  </a:txBody>
                  <a:tcPr/>
                </a:tc>
                <a:tc>
                  <a:txBody>
                    <a:bodyPr/>
                    <a:lstStyle/>
                    <a:p>
                      <a:pPr algn="ctr">
                        <a:buNone/>
                      </a:pPr>
                      <a:r>
                        <a:rPr lang="en-US" sz="1200" dirty="0" smtClean="0"/>
                        <a:t>5.50</a:t>
                      </a:r>
                      <a:endParaRPr lang="en-US" sz="1200" dirty="0"/>
                    </a:p>
                  </a:txBody>
                  <a:tcPr/>
                </a:tc>
              </a:tr>
              <a:tr h="0">
                <a:tc>
                  <a:txBody>
                    <a:bodyPr/>
                    <a:lstStyle/>
                    <a:p>
                      <a:pPr>
                        <a:buNone/>
                      </a:pPr>
                      <a:r>
                        <a:rPr lang="en-US" sz="1200" dirty="0" smtClean="0"/>
                        <a:t>Dimension de </a:t>
                      </a:r>
                      <a:r>
                        <a:rPr lang="en-US" sz="1200" dirty="0" err="1" smtClean="0"/>
                        <a:t>l’appareil</a:t>
                      </a:r>
                      <a:endParaRPr lang="en-US" sz="1200" dirty="0"/>
                    </a:p>
                  </a:txBody>
                  <a:tcPr/>
                </a:tc>
                <a:tc>
                  <a:txBody>
                    <a:bodyPr/>
                    <a:lstStyle/>
                    <a:p>
                      <a:pPr algn="ctr">
                        <a:buNone/>
                      </a:pPr>
                      <a:r>
                        <a:rPr lang="en-US" sz="1200" dirty="0" smtClean="0"/>
                        <a:t>0</a:t>
                      </a:r>
                      <a:endParaRPr lang="en-US" sz="1200" dirty="0"/>
                    </a:p>
                  </a:txBody>
                  <a:tcPr/>
                </a:tc>
                <a:tc>
                  <a:txBody>
                    <a:bodyPr/>
                    <a:lstStyle/>
                    <a:p>
                      <a:pPr algn="ctr">
                        <a:buNone/>
                      </a:pPr>
                      <a:r>
                        <a:rPr lang="en-US" sz="1200" dirty="0" smtClean="0"/>
                        <a:t>0</a:t>
                      </a:r>
                      <a:endParaRPr lang="en-US" sz="1200" dirty="0"/>
                    </a:p>
                  </a:txBody>
                  <a:tcPr/>
                </a:tc>
                <a:tc>
                  <a:txBody>
                    <a:bodyPr/>
                    <a:lstStyle/>
                    <a:p>
                      <a:pPr algn="ctr">
                        <a:buNone/>
                      </a:pPr>
                      <a:r>
                        <a:rPr lang="en-US" sz="1200" dirty="0" smtClean="0"/>
                        <a:t>0</a:t>
                      </a:r>
                      <a:endParaRPr lang="en-US" sz="1200" dirty="0"/>
                    </a:p>
                  </a:txBody>
                  <a:tcPr/>
                </a:tc>
                <a:tc>
                  <a:txBody>
                    <a:bodyPr/>
                    <a:lstStyle/>
                    <a:p>
                      <a:pPr algn="ctr">
                        <a:buNone/>
                      </a:pPr>
                      <a:r>
                        <a:rPr lang="en-US" sz="1200" dirty="0" smtClean="0"/>
                        <a:t>4</a:t>
                      </a:r>
                      <a:endParaRPr lang="en-US" sz="1200" dirty="0"/>
                    </a:p>
                  </a:txBody>
                  <a:tcPr/>
                </a:tc>
                <a:tc>
                  <a:txBody>
                    <a:bodyPr/>
                    <a:lstStyle/>
                    <a:p>
                      <a:pPr algn="ctr">
                        <a:buNone/>
                      </a:pPr>
                      <a:r>
                        <a:rPr lang="en-US" sz="1200" dirty="0" smtClean="0"/>
                        <a:t>27</a:t>
                      </a:r>
                      <a:endParaRPr lang="en-US" sz="1200" dirty="0"/>
                    </a:p>
                  </a:txBody>
                  <a:tcPr/>
                </a:tc>
                <a:tc>
                  <a:txBody>
                    <a:bodyPr/>
                    <a:lstStyle/>
                    <a:p>
                      <a:pPr algn="ctr">
                        <a:buNone/>
                      </a:pPr>
                      <a:r>
                        <a:rPr lang="en-US" sz="1200" dirty="0" smtClean="0"/>
                        <a:t>36</a:t>
                      </a:r>
                      <a:endParaRPr lang="en-US" sz="1200" dirty="0"/>
                    </a:p>
                  </a:txBody>
                  <a:tcPr/>
                </a:tc>
                <a:tc>
                  <a:txBody>
                    <a:bodyPr/>
                    <a:lstStyle/>
                    <a:p>
                      <a:pPr algn="ctr">
                        <a:buNone/>
                      </a:pPr>
                      <a:r>
                        <a:rPr lang="en-US" sz="1200" dirty="0" smtClean="0"/>
                        <a:t>67</a:t>
                      </a:r>
                      <a:endParaRPr lang="en-US" sz="1200" dirty="0"/>
                    </a:p>
                  </a:txBody>
                  <a:tcPr/>
                </a:tc>
                <a:tc>
                  <a:txBody>
                    <a:bodyPr/>
                    <a:lstStyle/>
                    <a:p>
                      <a:pPr algn="ctr">
                        <a:buNone/>
                      </a:pPr>
                      <a:r>
                        <a:rPr lang="en-US" sz="1200" dirty="0" smtClean="0"/>
                        <a:t>5.48</a:t>
                      </a:r>
                      <a:endParaRPr lang="en-US" sz="1200" dirty="0"/>
                    </a:p>
                  </a:txBody>
                  <a:tcPr/>
                </a:tc>
              </a:tr>
              <a:tr h="0">
                <a:tc>
                  <a:txBody>
                    <a:bodyPr/>
                    <a:lstStyle/>
                    <a:p>
                      <a:pPr>
                        <a:buNone/>
                      </a:pPr>
                      <a:r>
                        <a:rPr lang="en-US" sz="1200" dirty="0" err="1" smtClean="0"/>
                        <a:t>Confort</a:t>
                      </a:r>
                      <a:r>
                        <a:rPr lang="en-US" sz="1200" dirty="0" smtClean="0"/>
                        <a:t> du patient – après </a:t>
                      </a:r>
                      <a:r>
                        <a:rPr lang="en-US" sz="1200" dirty="0" err="1" smtClean="0"/>
                        <a:t>l’installation</a:t>
                      </a:r>
                      <a:endParaRPr lang="en-US" sz="1200" dirty="0"/>
                    </a:p>
                  </a:txBody>
                  <a:tcPr/>
                </a:tc>
                <a:tc>
                  <a:txBody>
                    <a:bodyPr/>
                    <a:lstStyle/>
                    <a:p>
                      <a:pPr algn="ctr">
                        <a:buNone/>
                      </a:pPr>
                      <a:r>
                        <a:rPr lang="en-US" sz="1200" dirty="0" smtClean="0"/>
                        <a:t>0</a:t>
                      </a:r>
                      <a:endParaRPr lang="en-US" sz="1200" dirty="0"/>
                    </a:p>
                  </a:txBody>
                  <a:tcPr/>
                </a:tc>
                <a:tc>
                  <a:txBody>
                    <a:bodyPr/>
                    <a:lstStyle/>
                    <a:p>
                      <a:pPr algn="ctr">
                        <a:buNone/>
                      </a:pPr>
                      <a:r>
                        <a:rPr lang="en-US" sz="1200" dirty="0" smtClean="0"/>
                        <a:t>0</a:t>
                      </a:r>
                      <a:endParaRPr lang="en-US" sz="1200" dirty="0"/>
                    </a:p>
                  </a:txBody>
                  <a:tcPr/>
                </a:tc>
                <a:tc>
                  <a:txBody>
                    <a:bodyPr/>
                    <a:lstStyle/>
                    <a:p>
                      <a:pPr algn="ctr">
                        <a:buNone/>
                      </a:pPr>
                      <a:r>
                        <a:rPr lang="en-US" sz="1200" dirty="0" smtClean="0"/>
                        <a:t>6</a:t>
                      </a:r>
                      <a:endParaRPr lang="en-US" sz="1200" dirty="0"/>
                    </a:p>
                  </a:txBody>
                  <a:tcPr/>
                </a:tc>
                <a:tc>
                  <a:txBody>
                    <a:bodyPr/>
                    <a:lstStyle/>
                    <a:p>
                      <a:pPr algn="ctr">
                        <a:buNone/>
                      </a:pPr>
                      <a:r>
                        <a:rPr lang="en-US" sz="1200" dirty="0" smtClean="0"/>
                        <a:t>3</a:t>
                      </a:r>
                      <a:endParaRPr lang="en-US" sz="1200" dirty="0"/>
                    </a:p>
                  </a:txBody>
                  <a:tcPr/>
                </a:tc>
                <a:tc>
                  <a:txBody>
                    <a:bodyPr/>
                    <a:lstStyle/>
                    <a:p>
                      <a:pPr algn="ctr">
                        <a:buNone/>
                      </a:pPr>
                      <a:r>
                        <a:rPr lang="en-US" sz="1200" dirty="0" smtClean="0"/>
                        <a:t>30</a:t>
                      </a:r>
                      <a:endParaRPr lang="en-US" sz="1200" dirty="0"/>
                    </a:p>
                  </a:txBody>
                  <a:tcPr/>
                </a:tc>
                <a:tc>
                  <a:txBody>
                    <a:bodyPr/>
                    <a:lstStyle/>
                    <a:p>
                      <a:pPr algn="ctr">
                        <a:buNone/>
                      </a:pPr>
                      <a:r>
                        <a:rPr lang="en-US" sz="1200" dirty="0" smtClean="0"/>
                        <a:t>26</a:t>
                      </a:r>
                      <a:endParaRPr lang="en-US" sz="1200" dirty="0"/>
                    </a:p>
                  </a:txBody>
                  <a:tcPr/>
                </a:tc>
                <a:tc>
                  <a:txBody>
                    <a:bodyPr/>
                    <a:lstStyle/>
                    <a:p>
                      <a:pPr algn="ctr">
                        <a:buNone/>
                      </a:pPr>
                      <a:r>
                        <a:rPr lang="en-US" sz="1200" dirty="0" smtClean="0"/>
                        <a:t>65</a:t>
                      </a:r>
                      <a:endParaRPr lang="en-US" sz="1200" dirty="0"/>
                    </a:p>
                  </a:txBody>
                  <a:tcPr/>
                </a:tc>
                <a:tc>
                  <a:txBody>
                    <a:bodyPr/>
                    <a:lstStyle/>
                    <a:p>
                      <a:pPr algn="ctr">
                        <a:buNone/>
                      </a:pPr>
                      <a:r>
                        <a:rPr lang="en-US" sz="1200" dirty="0" smtClean="0"/>
                        <a:t>5.17</a:t>
                      </a:r>
                      <a:endParaRPr lang="en-US" sz="1200" dirty="0"/>
                    </a:p>
                  </a:txBody>
                  <a:tcPr/>
                </a:tc>
              </a:tr>
              <a:tr h="0">
                <a:tc>
                  <a:txBody>
                    <a:bodyPr/>
                    <a:lstStyle/>
                    <a:p>
                      <a:pPr>
                        <a:buNone/>
                      </a:pPr>
                      <a:r>
                        <a:rPr lang="en-US" sz="1200" dirty="0" err="1" smtClean="0"/>
                        <a:t>Apparence</a:t>
                      </a:r>
                      <a:r>
                        <a:rPr lang="en-US" sz="1200" dirty="0" smtClean="0"/>
                        <a:t> du patient (après </a:t>
                      </a:r>
                      <a:r>
                        <a:rPr lang="en-US" sz="1200" dirty="0" err="1" smtClean="0"/>
                        <a:t>l’installation</a:t>
                      </a:r>
                      <a:r>
                        <a:rPr lang="en-US" sz="1200" dirty="0" smtClean="0"/>
                        <a:t>)</a:t>
                      </a:r>
                      <a:endParaRPr lang="en-US" sz="1200" dirty="0"/>
                    </a:p>
                  </a:txBody>
                  <a:tcPr/>
                </a:tc>
                <a:tc>
                  <a:txBody>
                    <a:bodyPr/>
                    <a:lstStyle/>
                    <a:p>
                      <a:pPr algn="ctr">
                        <a:buNone/>
                      </a:pPr>
                      <a:r>
                        <a:rPr lang="en-US" sz="1200" dirty="0" smtClean="0"/>
                        <a:t>0</a:t>
                      </a:r>
                      <a:endParaRPr lang="en-US" sz="1200" dirty="0"/>
                    </a:p>
                  </a:txBody>
                  <a:tcPr/>
                </a:tc>
                <a:tc>
                  <a:txBody>
                    <a:bodyPr/>
                    <a:lstStyle/>
                    <a:p>
                      <a:pPr algn="ctr">
                        <a:buNone/>
                      </a:pPr>
                      <a:r>
                        <a:rPr lang="en-US" sz="1200" dirty="0" smtClean="0"/>
                        <a:t>0</a:t>
                      </a:r>
                      <a:endParaRPr lang="en-US" sz="1200" dirty="0"/>
                    </a:p>
                  </a:txBody>
                  <a:tcPr/>
                </a:tc>
                <a:tc>
                  <a:txBody>
                    <a:bodyPr/>
                    <a:lstStyle/>
                    <a:p>
                      <a:pPr algn="ctr">
                        <a:buNone/>
                      </a:pPr>
                      <a:r>
                        <a:rPr lang="en-US" sz="1200" dirty="0" smtClean="0"/>
                        <a:t>0</a:t>
                      </a:r>
                      <a:endParaRPr lang="en-US" sz="1200" dirty="0"/>
                    </a:p>
                  </a:txBody>
                  <a:tcPr/>
                </a:tc>
                <a:tc>
                  <a:txBody>
                    <a:bodyPr/>
                    <a:lstStyle/>
                    <a:p>
                      <a:pPr algn="ctr">
                        <a:buNone/>
                      </a:pPr>
                      <a:r>
                        <a:rPr lang="en-US" sz="1200" dirty="0" smtClean="0"/>
                        <a:t>1</a:t>
                      </a:r>
                      <a:endParaRPr lang="en-US" sz="1200" dirty="0"/>
                    </a:p>
                  </a:txBody>
                  <a:tcPr/>
                </a:tc>
                <a:tc>
                  <a:txBody>
                    <a:bodyPr/>
                    <a:lstStyle/>
                    <a:p>
                      <a:pPr algn="ctr">
                        <a:buNone/>
                      </a:pPr>
                      <a:r>
                        <a:rPr lang="en-US" sz="1200" dirty="0" smtClean="0"/>
                        <a:t>33</a:t>
                      </a:r>
                      <a:endParaRPr lang="en-US" sz="1200" dirty="0"/>
                    </a:p>
                  </a:txBody>
                  <a:tcPr/>
                </a:tc>
                <a:tc>
                  <a:txBody>
                    <a:bodyPr/>
                    <a:lstStyle/>
                    <a:p>
                      <a:pPr algn="ctr">
                        <a:buNone/>
                      </a:pPr>
                      <a:r>
                        <a:rPr lang="en-US" sz="1200" dirty="0" smtClean="0"/>
                        <a:t>33</a:t>
                      </a:r>
                      <a:endParaRPr lang="en-US" sz="1200" dirty="0"/>
                    </a:p>
                  </a:txBody>
                  <a:tcPr/>
                </a:tc>
                <a:tc>
                  <a:txBody>
                    <a:bodyPr/>
                    <a:lstStyle/>
                    <a:p>
                      <a:pPr algn="ctr">
                        <a:buNone/>
                      </a:pPr>
                      <a:r>
                        <a:rPr lang="en-US" sz="1200" dirty="0" smtClean="0"/>
                        <a:t>67</a:t>
                      </a:r>
                      <a:endParaRPr lang="en-US" sz="1200" dirty="0"/>
                    </a:p>
                  </a:txBody>
                  <a:tcPr/>
                </a:tc>
                <a:tc>
                  <a:txBody>
                    <a:bodyPr/>
                    <a:lstStyle/>
                    <a:p>
                      <a:pPr algn="ctr">
                        <a:buNone/>
                      </a:pPr>
                      <a:r>
                        <a:rPr lang="en-US" sz="1200" dirty="0" smtClean="0"/>
                        <a:t>5.48</a:t>
                      </a:r>
                      <a:endParaRPr lang="en-US" sz="1200" dirty="0"/>
                    </a:p>
                  </a:txBody>
                  <a:tcPr/>
                </a:tc>
              </a:tr>
            </a:tbl>
          </a:graphicData>
        </a:graphic>
      </p:graphicFrame>
    </p:spTree>
    <p:extLst>
      <p:ext uri="{BB962C8B-B14F-4D97-AF65-F5344CB8AC3E}">
        <p14:creationId xmlns:p14="http://schemas.microsoft.com/office/powerpoint/2010/main" val="255010701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
          <p:cNvPicPr>
            <a:picLocks noChangeArrowheads="1"/>
          </p:cNvPicPr>
          <p:nvPr/>
        </p:nvPicPr>
        <p:blipFill>
          <a:blip r:embed="rId2">
            <a:extLst>
              <a:ext uri="{28A0092B-C50C-407E-A947-70E740481C1C}">
                <a14:useLocalDpi xmlns:a14="http://schemas.microsoft.com/office/drawing/2010/main" val="0"/>
              </a:ext>
            </a:extLst>
          </a:blip>
          <a:srcRect l="20322" t="25133" r="5356" b="13094"/>
          <a:stretch>
            <a:fillRect/>
          </a:stretch>
        </p:blipFill>
        <p:spPr bwMode="auto">
          <a:xfrm>
            <a:off x="71438" y="80367"/>
            <a:ext cx="4286250" cy="4116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7523" name="Picture 2"/>
          <p:cNvPicPr>
            <a:picLocks noChangeArrowheads="1"/>
          </p:cNvPicPr>
          <p:nvPr/>
        </p:nvPicPr>
        <p:blipFill>
          <a:blip r:embed="rId3">
            <a:extLst>
              <a:ext uri="{28A0092B-C50C-407E-A947-70E740481C1C}">
                <a14:useLocalDpi xmlns:a14="http://schemas.microsoft.com/office/drawing/2010/main" val="0"/>
              </a:ext>
            </a:extLst>
          </a:blip>
          <a:srcRect l="22130" t="20171" r="17403" b="12714"/>
          <a:stretch>
            <a:fillRect/>
          </a:stretch>
        </p:blipFill>
        <p:spPr bwMode="auto">
          <a:xfrm>
            <a:off x="4417963" y="3086324"/>
            <a:ext cx="4661297" cy="363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36195" name="Rectangle 3"/>
          <p:cNvSpPr>
            <a:spLocks/>
          </p:cNvSpPr>
          <p:nvPr/>
        </p:nvSpPr>
        <p:spPr bwMode="auto">
          <a:xfrm>
            <a:off x="5257800" y="685801"/>
            <a:ext cx="3478784" cy="1981200"/>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7855" tIns="17855" rIns="17855" bIns="17855"/>
          <a:lstStyle/>
          <a:p>
            <a:pPr algn="ctr"/>
            <a:r>
              <a:rPr lang="en-US" dirty="0" err="1" smtClean="0">
                <a:solidFill>
                  <a:schemeClr val="tx1"/>
                </a:solidFill>
                <a:cs typeface="Arial" charset="0"/>
              </a:rPr>
              <a:t>Commande</a:t>
            </a:r>
            <a:r>
              <a:rPr lang="en-US" dirty="0" smtClean="0">
                <a:solidFill>
                  <a:schemeClr val="tx1"/>
                </a:solidFill>
                <a:cs typeface="Arial" charset="0"/>
              </a:rPr>
              <a:t> </a:t>
            </a:r>
            <a:r>
              <a:rPr lang="en-US" dirty="0" err="1" smtClean="0">
                <a:solidFill>
                  <a:schemeClr val="tx1"/>
                </a:solidFill>
                <a:cs typeface="Arial" charset="0"/>
              </a:rPr>
              <a:t>spéciale</a:t>
            </a:r>
            <a:r>
              <a:rPr lang="en-US" dirty="0" smtClean="0">
                <a:solidFill>
                  <a:schemeClr val="tx1"/>
                </a:solidFill>
                <a:cs typeface="Arial" charset="0"/>
              </a:rPr>
              <a:t> </a:t>
            </a:r>
            <a:br>
              <a:rPr lang="en-US" dirty="0" smtClean="0">
                <a:solidFill>
                  <a:schemeClr val="tx1"/>
                </a:solidFill>
                <a:cs typeface="Arial" charset="0"/>
              </a:rPr>
            </a:br>
            <a:r>
              <a:rPr lang="en-US" dirty="0" err="1" smtClean="0">
                <a:solidFill>
                  <a:schemeClr val="tx1"/>
                </a:solidFill>
                <a:cs typeface="Arial" charset="0"/>
              </a:rPr>
              <a:t>Pince</a:t>
            </a:r>
            <a:r>
              <a:rPr lang="en-US" dirty="0" smtClean="0">
                <a:solidFill>
                  <a:schemeClr val="tx1"/>
                </a:solidFill>
                <a:cs typeface="Arial" charset="0"/>
              </a:rPr>
              <a:t> de </a:t>
            </a:r>
            <a:r>
              <a:rPr lang="en-US" dirty="0" err="1" smtClean="0">
                <a:solidFill>
                  <a:schemeClr val="tx1"/>
                </a:solidFill>
                <a:cs typeface="Arial" charset="0"/>
              </a:rPr>
              <a:t>retrait</a:t>
            </a:r>
            <a:r>
              <a:rPr lang="en-US" dirty="0" smtClean="0">
                <a:solidFill>
                  <a:schemeClr val="tx1"/>
                </a:solidFill>
                <a:cs typeface="Arial" charset="0"/>
              </a:rPr>
              <a:t> </a:t>
            </a:r>
            <a:r>
              <a:rPr lang="en-US" dirty="0" err="1" smtClean="0">
                <a:solidFill>
                  <a:schemeClr val="tx1"/>
                </a:solidFill>
                <a:cs typeface="Arial" charset="0"/>
              </a:rPr>
              <a:t>AdvanSync</a:t>
            </a:r>
            <a:r>
              <a:rPr lang="en-US" dirty="0" smtClean="0">
                <a:solidFill>
                  <a:schemeClr val="tx1"/>
                </a:solidFill>
                <a:cs typeface="Arial" charset="0"/>
              </a:rPr>
              <a:t> :</a:t>
            </a:r>
            <a:endParaRPr lang="en-US" dirty="0">
              <a:solidFill>
                <a:schemeClr val="tx1"/>
              </a:solidFill>
              <a:ea typeface="Lucida Grande" charset="0"/>
              <a:cs typeface="Lucida Grande" charset="0"/>
            </a:endParaRPr>
          </a:p>
          <a:p>
            <a:endParaRPr lang="en-US" dirty="0">
              <a:solidFill>
                <a:schemeClr val="tx1"/>
              </a:solidFill>
              <a:ea typeface="Lucida Grande" charset="0"/>
              <a:cs typeface="Lucida Grande" charset="0"/>
            </a:endParaRPr>
          </a:p>
          <a:p>
            <a:pPr algn="ctr"/>
            <a:r>
              <a:rPr lang="en-US" dirty="0">
                <a:solidFill>
                  <a:schemeClr val="tx1"/>
                </a:solidFill>
                <a:cs typeface="Arial" charset="0"/>
              </a:rPr>
              <a:t>Mid-Atlantic Dental</a:t>
            </a:r>
            <a:endParaRPr lang="en-US" dirty="0">
              <a:solidFill>
                <a:schemeClr val="tx1"/>
              </a:solidFill>
              <a:ea typeface="Lucida Grande" charset="0"/>
              <a:cs typeface="Lucida Grande" charset="0"/>
            </a:endParaRPr>
          </a:p>
          <a:p>
            <a:pPr algn="ctr"/>
            <a:r>
              <a:rPr lang="en-US" dirty="0">
                <a:solidFill>
                  <a:schemeClr val="tx1"/>
                </a:solidFill>
                <a:cs typeface="Arial" charset="0"/>
              </a:rPr>
              <a:t>800-255-3525</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6195"/>
                                        </p:tgtEl>
                                        <p:attrNameLst>
                                          <p:attrName>style.visibility</p:attrName>
                                        </p:attrNameLst>
                                      </p:cBhvr>
                                      <p:to>
                                        <p:strVal val="visible"/>
                                      </p:to>
                                    </p:set>
                                    <p:animEffect transition="in" filter="wipe(up)">
                                      <p:cBhvr>
                                        <p:cTn id="7" dur="500"/>
                                        <p:tgtEl>
                                          <p:spTgt spid="136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5" grpId="0" animBg="1"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7890" name="Picture 2"/>
          <p:cNvPicPr>
            <a:picLocks noGrp="1" noChangeAspect="1" noChangeArrowheads="1"/>
          </p:cNvPicPr>
          <p:nvPr>
            <p:ph idx="1"/>
          </p:nvPr>
        </p:nvPicPr>
        <p:blipFill>
          <a:blip r:embed="rId2"/>
          <a:srcRect/>
          <a:stretch>
            <a:fillRect/>
          </a:stretch>
        </p:blipFill>
        <p:spPr bwMode="auto">
          <a:xfrm>
            <a:off x="4495800" y="679827"/>
            <a:ext cx="4544180" cy="6086811"/>
          </a:xfrm>
          <a:prstGeom prst="rect">
            <a:avLst/>
          </a:prstGeom>
          <a:noFill/>
          <a:ln w="9525">
            <a:noFill/>
            <a:miter lim="800000"/>
            <a:headEnd/>
            <a:tailEnd/>
          </a:ln>
        </p:spPr>
      </p:pic>
      <p:pic>
        <p:nvPicPr>
          <p:cNvPr id="4"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l="20947" t="31227" r="18141" b="31287"/>
          <a:stretch>
            <a:fillRect/>
          </a:stretch>
        </p:blipFill>
        <p:spPr bwMode="auto">
          <a:xfrm>
            <a:off x="152400" y="2133600"/>
            <a:ext cx="4027993" cy="1858480"/>
          </a:xfrm>
          <a:prstGeom prst="rect">
            <a:avLst/>
          </a:prstGeom>
          <a:noFill/>
          <a:ln w="9525" cap="flat">
            <a:solidFill>
              <a:srgbClr val="800080"/>
            </a:solidFill>
            <a:prstDash val="solid"/>
            <a:miter lim="800000"/>
            <a:headEnd/>
            <a:tailEnd/>
          </a:ln>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H="1">
            <a:off x="4180394" y="2438400"/>
            <a:ext cx="772606" cy="228600"/>
          </a:xfrm>
          <a:prstGeom prst="straightConnector1">
            <a:avLst/>
          </a:prstGeom>
          <a:ln>
            <a:solidFill>
              <a:srgbClr val="80008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100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533400"/>
            <a:ext cx="7772400" cy="1500187"/>
          </a:xfrm>
        </p:spPr>
        <p:txBody>
          <a:bodyPr/>
          <a:lstStyle/>
          <a:p>
            <a:pPr algn="ctr"/>
            <a:r>
              <a:rPr lang="en-US" dirty="0" err="1" smtClean="0">
                <a:solidFill>
                  <a:schemeClr val="tx1"/>
                </a:solidFill>
              </a:rPr>
              <a:t>Globalement</a:t>
            </a:r>
            <a:r>
              <a:rPr lang="en-US" dirty="0" smtClean="0">
                <a:solidFill>
                  <a:schemeClr val="tx1"/>
                </a:solidFill>
              </a:rPr>
              <a:t>, comment </a:t>
            </a:r>
            <a:r>
              <a:rPr lang="en-US" dirty="0" err="1" smtClean="0">
                <a:solidFill>
                  <a:schemeClr val="tx1"/>
                </a:solidFill>
              </a:rPr>
              <a:t>trouvez-vous</a:t>
            </a:r>
            <a:r>
              <a:rPr lang="en-US" dirty="0" smtClean="0">
                <a:solidFill>
                  <a:schemeClr val="tx1"/>
                </a:solidFill>
              </a:rPr>
              <a:t> </a:t>
            </a:r>
            <a:r>
              <a:rPr lang="en-US" dirty="0" err="1" smtClean="0">
                <a:solidFill>
                  <a:schemeClr val="tx1"/>
                </a:solidFill>
              </a:rPr>
              <a:t>l’appareil</a:t>
            </a:r>
            <a:r>
              <a:rPr lang="en-US" dirty="0" smtClean="0">
                <a:solidFill>
                  <a:schemeClr val="tx1"/>
                </a:solidFill>
              </a:rPr>
              <a:t> </a:t>
            </a:r>
            <a:r>
              <a:rPr lang="en-US" dirty="0" err="1">
                <a:solidFill>
                  <a:schemeClr val="tx1"/>
                </a:solidFill>
              </a:rPr>
              <a:t>AdvanSync</a:t>
            </a:r>
            <a:r>
              <a:rPr lang="en-US" dirty="0">
                <a:solidFill>
                  <a:schemeClr val="tx1"/>
                </a:solidFill>
              </a:rPr>
              <a:t> </a:t>
            </a:r>
            <a:r>
              <a:rPr lang="en-US" dirty="0" err="1" smtClean="0">
                <a:solidFill>
                  <a:schemeClr val="tx1"/>
                </a:solidFill>
              </a:rPr>
              <a:t>évolué</a:t>
            </a:r>
            <a:r>
              <a:rPr lang="en-US" dirty="0" smtClean="0">
                <a:solidFill>
                  <a:schemeClr val="tx1"/>
                </a:solidFill>
              </a:rPr>
              <a:t> par rapport à </a:t>
            </a:r>
            <a:r>
              <a:rPr lang="en-US" dirty="0" err="1" smtClean="0">
                <a:solidFill>
                  <a:schemeClr val="tx1"/>
                </a:solidFill>
              </a:rPr>
              <a:t>l’appareil</a:t>
            </a:r>
            <a:r>
              <a:rPr lang="en-US" dirty="0" smtClean="0">
                <a:solidFill>
                  <a:schemeClr val="tx1"/>
                </a:solidFill>
              </a:rPr>
              <a:t> </a:t>
            </a:r>
            <a:r>
              <a:rPr lang="en-US" dirty="0" err="1" smtClean="0">
                <a:solidFill>
                  <a:schemeClr val="tx1"/>
                </a:solidFill>
              </a:rPr>
              <a:t>AdvanSync</a:t>
            </a:r>
            <a:r>
              <a:rPr lang="en-US" dirty="0" smtClean="0">
                <a:solidFill>
                  <a:schemeClr val="tx1"/>
                </a:solidFill>
              </a:rPr>
              <a:t> ?</a:t>
            </a:r>
            <a:endParaRPr lang="en-US" dirty="0">
              <a:solidFill>
                <a:schemeClr val="tx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469652629"/>
              </p:ext>
            </p:extLst>
          </p:nvPr>
        </p:nvGraphicFramePr>
        <p:xfrm>
          <a:off x="1371600" y="2362200"/>
          <a:ext cx="6172200" cy="1524000"/>
        </p:xfrm>
        <a:graphic>
          <a:graphicData uri="http://schemas.openxmlformats.org/drawingml/2006/table">
            <a:tbl>
              <a:tblPr firstRow="1" bandRow="1">
                <a:tableStyleId>{BC89EF96-8CEA-46FF-86C4-4CE0E7609802}</a:tableStyleId>
              </a:tblPr>
              <a:tblGrid>
                <a:gridCol w="2819400"/>
                <a:gridCol w="1752600"/>
                <a:gridCol w="1600200"/>
              </a:tblGrid>
              <a:tr h="0">
                <a:tc>
                  <a:txBody>
                    <a:bodyPr/>
                    <a:lstStyle/>
                    <a:p>
                      <a:pPr algn="l">
                        <a:buNone/>
                      </a:pPr>
                      <a:endParaRPr lang="en-US" sz="1400" dirty="0"/>
                    </a:p>
                  </a:txBody>
                  <a:tcPr/>
                </a:tc>
                <a:tc>
                  <a:txBody>
                    <a:bodyPr/>
                    <a:lstStyle/>
                    <a:p>
                      <a:pPr algn="ctr">
                        <a:buNone/>
                      </a:pPr>
                      <a:r>
                        <a:rPr lang="en-US" sz="1400" dirty="0" err="1" smtClean="0"/>
                        <a:t>Réponse</a:t>
                      </a:r>
                      <a:endParaRPr lang="en-US" sz="1400" dirty="0"/>
                    </a:p>
                  </a:txBody>
                  <a:tcPr/>
                </a:tc>
                <a:tc>
                  <a:txBody>
                    <a:bodyPr/>
                    <a:lstStyle/>
                    <a:p>
                      <a:pPr algn="ctr">
                        <a:buNone/>
                      </a:pPr>
                      <a:r>
                        <a:rPr lang="en-US" sz="1400" dirty="0" smtClean="0"/>
                        <a:t>%</a:t>
                      </a:r>
                      <a:endParaRPr lang="en-US" sz="1400" dirty="0"/>
                    </a:p>
                  </a:txBody>
                  <a:tcPr/>
                </a:tc>
              </a:tr>
              <a:tr h="0">
                <a:tc>
                  <a:txBody>
                    <a:bodyPr/>
                    <a:lstStyle/>
                    <a:p>
                      <a:pPr algn="l">
                        <a:buNone/>
                      </a:pPr>
                      <a:r>
                        <a:rPr lang="en-US" sz="1400" dirty="0" err="1" smtClean="0"/>
                        <a:t>Est</a:t>
                      </a:r>
                      <a:r>
                        <a:rPr lang="en-US" sz="1400" dirty="0" smtClean="0"/>
                        <a:t> beaucoup</a:t>
                      </a:r>
                      <a:r>
                        <a:rPr lang="en-US" sz="1400" baseline="0" dirty="0" smtClean="0"/>
                        <a:t> </a:t>
                      </a:r>
                      <a:r>
                        <a:rPr lang="en-US" sz="1400" baseline="0" dirty="0" err="1" smtClean="0"/>
                        <a:t>mieux</a:t>
                      </a:r>
                      <a:endParaRPr lang="en-US" sz="1400" dirty="0"/>
                    </a:p>
                  </a:txBody>
                  <a:tcPr/>
                </a:tc>
                <a:tc>
                  <a:txBody>
                    <a:bodyPr/>
                    <a:lstStyle/>
                    <a:p>
                      <a:pPr algn="ctr">
                        <a:buNone/>
                      </a:pPr>
                      <a:r>
                        <a:rPr lang="en-US" sz="1400" dirty="0" smtClean="0"/>
                        <a:t>46</a:t>
                      </a:r>
                      <a:endParaRPr lang="en-US" sz="1400" dirty="0"/>
                    </a:p>
                  </a:txBody>
                  <a:tcPr/>
                </a:tc>
                <a:tc>
                  <a:txBody>
                    <a:bodyPr/>
                    <a:lstStyle/>
                    <a:p>
                      <a:pPr algn="ctr">
                        <a:buNone/>
                      </a:pPr>
                      <a:r>
                        <a:rPr lang="en-US" sz="1400" dirty="0" smtClean="0"/>
                        <a:t>70%</a:t>
                      </a:r>
                      <a:endParaRPr lang="en-US" sz="1400" dirty="0"/>
                    </a:p>
                  </a:txBody>
                  <a:tcPr/>
                </a:tc>
              </a:tr>
              <a:tr h="0">
                <a:tc>
                  <a:txBody>
                    <a:bodyPr/>
                    <a:lstStyle/>
                    <a:p>
                      <a:pPr algn="l">
                        <a:buNone/>
                      </a:pPr>
                      <a:r>
                        <a:rPr lang="en-US" sz="1400" dirty="0" err="1" smtClean="0"/>
                        <a:t>Est</a:t>
                      </a:r>
                      <a:r>
                        <a:rPr lang="en-US" sz="1400" dirty="0" smtClean="0"/>
                        <a:t> un</a:t>
                      </a:r>
                      <a:r>
                        <a:rPr lang="en-US" sz="1400" baseline="0" dirty="0" smtClean="0"/>
                        <a:t> </a:t>
                      </a:r>
                      <a:r>
                        <a:rPr lang="en-US" sz="1400" baseline="0" dirty="0" err="1" smtClean="0"/>
                        <a:t>peu</a:t>
                      </a:r>
                      <a:r>
                        <a:rPr lang="en-US" sz="1400" baseline="0" dirty="0" smtClean="0"/>
                        <a:t> </a:t>
                      </a:r>
                      <a:r>
                        <a:rPr lang="en-US" sz="1400" baseline="0" dirty="0" err="1" smtClean="0"/>
                        <a:t>mieux</a:t>
                      </a:r>
                      <a:endParaRPr lang="en-US" sz="1400" dirty="0"/>
                    </a:p>
                  </a:txBody>
                  <a:tcPr/>
                </a:tc>
                <a:tc>
                  <a:txBody>
                    <a:bodyPr/>
                    <a:lstStyle/>
                    <a:p>
                      <a:pPr algn="ctr">
                        <a:buNone/>
                      </a:pPr>
                      <a:r>
                        <a:rPr lang="en-US" sz="1400" dirty="0" smtClean="0"/>
                        <a:t>17</a:t>
                      </a:r>
                      <a:endParaRPr lang="en-US" sz="1400" dirty="0"/>
                    </a:p>
                  </a:txBody>
                  <a:tcPr/>
                </a:tc>
                <a:tc>
                  <a:txBody>
                    <a:bodyPr/>
                    <a:lstStyle/>
                    <a:p>
                      <a:pPr algn="ctr">
                        <a:buNone/>
                      </a:pPr>
                      <a:r>
                        <a:rPr lang="en-US" sz="1400" dirty="0" smtClean="0"/>
                        <a:t>26%</a:t>
                      </a:r>
                      <a:endParaRPr lang="en-US" sz="1400" dirty="0"/>
                    </a:p>
                  </a:txBody>
                  <a:tcPr/>
                </a:tc>
              </a:tr>
              <a:tr h="0">
                <a:tc>
                  <a:txBody>
                    <a:bodyPr/>
                    <a:lstStyle/>
                    <a:p>
                      <a:pPr algn="l">
                        <a:buNone/>
                      </a:pPr>
                      <a:r>
                        <a:rPr lang="en-US" sz="1400" dirty="0" smtClean="0"/>
                        <a:t>Je</a:t>
                      </a:r>
                      <a:r>
                        <a:rPr lang="en-US" sz="1400" baseline="0" dirty="0" smtClean="0"/>
                        <a:t> </a:t>
                      </a:r>
                      <a:r>
                        <a:rPr lang="en-US" sz="1400" baseline="0" dirty="0" err="1" smtClean="0"/>
                        <a:t>préfère</a:t>
                      </a:r>
                      <a:r>
                        <a:rPr lang="en-US" sz="1400" baseline="0" dirty="0" smtClean="0"/>
                        <a:t> </a:t>
                      </a:r>
                      <a:r>
                        <a:rPr lang="en-US" sz="1400" baseline="0" dirty="0" err="1" smtClean="0"/>
                        <a:t>mon</a:t>
                      </a:r>
                      <a:r>
                        <a:rPr lang="en-US" sz="1400" baseline="0" dirty="0" smtClean="0"/>
                        <a:t> </a:t>
                      </a:r>
                      <a:r>
                        <a:rPr lang="en-US" sz="1400" baseline="0" dirty="0" err="1" smtClean="0"/>
                        <a:t>produit</a:t>
                      </a:r>
                      <a:r>
                        <a:rPr lang="en-US" sz="1400" baseline="0" dirty="0" smtClean="0"/>
                        <a:t> </a:t>
                      </a:r>
                      <a:r>
                        <a:rPr lang="en-US" sz="1400" baseline="0" dirty="0" err="1" smtClean="0"/>
                        <a:t>actuel</a:t>
                      </a:r>
                      <a:endParaRPr lang="en-US" sz="1400" dirty="0"/>
                    </a:p>
                  </a:txBody>
                  <a:tcPr/>
                </a:tc>
                <a:tc>
                  <a:txBody>
                    <a:bodyPr/>
                    <a:lstStyle/>
                    <a:p>
                      <a:pPr algn="ctr">
                        <a:buNone/>
                      </a:pPr>
                      <a:r>
                        <a:rPr lang="en-US" sz="1400" dirty="0" smtClean="0"/>
                        <a:t>3</a:t>
                      </a:r>
                      <a:endParaRPr lang="en-US" sz="1400" dirty="0"/>
                    </a:p>
                  </a:txBody>
                  <a:tcPr/>
                </a:tc>
                <a:tc>
                  <a:txBody>
                    <a:bodyPr/>
                    <a:lstStyle/>
                    <a:p>
                      <a:pPr algn="ctr">
                        <a:buNone/>
                      </a:pPr>
                      <a:r>
                        <a:rPr lang="en-US" sz="1400" dirty="0" smtClean="0"/>
                        <a:t>5%</a:t>
                      </a:r>
                      <a:endParaRPr lang="en-US" sz="1400" dirty="0"/>
                    </a:p>
                  </a:txBody>
                  <a:tcPr/>
                </a:tc>
              </a:tr>
              <a:tr h="0">
                <a:tc>
                  <a:txBody>
                    <a:bodyPr/>
                    <a:lstStyle/>
                    <a:p>
                      <a:pPr algn="l">
                        <a:buNone/>
                      </a:pPr>
                      <a:r>
                        <a:rPr lang="en-US" sz="1400" dirty="0" smtClean="0"/>
                        <a:t>Total</a:t>
                      </a:r>
                      <a:endParaRPr lang="en-US" sz="1400" dirty="0"/>
                    </a:p>
                  </a:txBody>
                  <a:tcPr/>
                </a:tc>
                <a:tc>
                  <a:txBody>
                    <a:bodyPr/>
                    <a:lstStyle/>
                    <a:p>
                      <a:pPr algn="ctr">
                        <a:buNone/>
                      </a:pPr>
                      <a:r>
                        <a:rPr lang="en-US" sz="1400" dirty="0" smtClean="0"/>
                        <a:t>66</a:t>
                      </a:r>
                      <a:endParaRPr lang="en-US" sz="1400" dirty="0"/>
                    </a:p>
                  </a:txBody>
                  <a:tcPr/>
                </a:tc>
                <a:tc>
                  <a:txBody>
                    <a:bodyPr/>
                    <a:lstStyle/>
                    <a:p>
                      <a:pPr algn="ctr">
                        <a:buNone/>
                      </a:pPr>
                      <a:r>
                        <a:rPr lang="en-US" sz="1400" dirty="0" smtClean="0"/>
                        <a:t>100%</a:t>
                      </a:r>
                      <a:endParaRPr lang="en-US" sz="1400" dirty="0"/>
                    </a:p>
                  </a:txBody>
                  <a:tcPr/>
                </a:tc>
              </a:tr>
            </a:tbl>
          </a:graphicData>
        </a:graphic>
      </p:graphicFrame>
    </p:spTree>
    <p:extLst>
      <p:ext uri="{BB962C8B-B14F-4D97-AF65-F5344CB8AC3E}">
        <p14:creationId xmlns:p14="http://schemas.microsoft.com/office/powerpoint/2010/main" val="10596779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Présentation</a:t>
            </a:r>
            <a:r>
              <a:rPr lang="en-US" dirty="0" smtClean="0"/>
              <a:t> du </a:t>
            </a:r>
            <a:r>
              <a:rPr lang="en-US" dirty="0" err="1" smtClean="0"/>
              <a:t>produit</a:t>
            </a:r>
            <a:endParaRPr lang="en-US" dirty="0"/>
          </a:p>
        </p:txBody>
      </p:sp>
      <p:sp>
        <p:nvSpPr>
          <p:cNvPr id="3" name="Content Placeholder 2"/>
          <p:cNvSpPr>
            <a:spLocks noGrp="1"/>
          </p:cNvSpPr>
          <p:nvPr>
            <p:ph idx="1"/>
          </p:nvPr>
        </p:nvSpPr>
        <p:spPr/>
        <p:txBody>
          <a:bodyPr>
            <a:normAutofit/>
          </a:bodyPr>
          <a:lstStyle/>
          <a:p>
            <a:r>
              <a:rPr lang="en-US" dirty="0" smtClean="0"/>
              <a:t>AdvanSync 2 </a:t>
            </a:r>
            <a:r>
              <a:rPr lang="en-US" dirty="0" err="1" smtClean="0"/>
              <a:t>est</a:t>
            </a:r>
            <a:r>
              <a:rPr lang="en-US" dirty="0" smtClean="0"/>
              <a:t> la </a:t>
            </a:r>
            <a:r>
              <a:rPr lang="en-US" dirty="0" err="1" smtClean="0"/>
              <a:t>dernière</a:t>
            </a:r>
            <a:r>
              <a:rPr lang="en-US" dirty="0" smtClean="0"/>
              <a:t> </a:t>
            </a:r>
            <a:r>
              <a:rPr lang="en-US" dirty="0" err="1" smtClean="0"/>
              <a:t>génération</a:t>
            </a:r>
            <a:r>
              <a:rPr lang="en-US" dirty="0" smtClean="0"/>
              <a:t> de </a:t>
            </a:r>
            <a:r>
              <a:rPr lang="en-US" dirty="0" err="1" smtClean="0"/>
              <a:t>l’appareil</a:t>
            </a:r>
            <a:r>
              <a:rPr lang="en-US" dirty="0" smtClean="0"/>
              <a:t> de correction de </a:t>
            </a:r>
            <a:r>
              <a:rPr lang="en-US" dirty="0" err="1" smtClean="0"/>
              <a:t>classe</a:t>
            </a:r>
            <a:r>
              <a:rPr lang="en-US" dirty="0" smtClean="0"/>
              <a:t> II </a:t>
            </a:r>
            <a:r>
              <a:rPr lang="en-US" dirty="0" err="1" smtClean="0"/>
              <a:t>molaire</a:t>
            </a:r>
            <a:r>
              <a:rPr lang="en-US" dirty="0" smtClean="0"/>
              <a:t> à </a:t>
            </a:r>
            <a:r>
              <a:rPr lang="en-US" dirty="0" err="1" smtClean="0"/>
              <a:t>molaire</a:t>
            </a:r>
            <a:r>
              <a:rPr lang="en-US" dirty="0" smtClean="0"/>
              <a:t> </a:t>
            </a:r>
            <a:r>
              <a:rPr lang="en-US" dirty="0" err="1" smtClean="0"/>
              <a:t>AdvanSync</a:t>
            </a:r>
            <a:r>
              <a:rPr lang="en-US" dirty="0" smtClean="0"/>
              <a:t>. </a:t>
            </a:r>
            <a:r>
              <a:rPr lang="en-US" dirty="0" err="1" smtClean="0"/>
              <a:t>Ce</a:t>
            </a:r>
            <a:r>
              <a:rPr lang="en-US" dirty="0" smtClean="0"/>
              <a:t> </a:t>
            </a:r>
            <a:r>
              <a:rPr lang="en-US" dirty="0" err="1" smtClean="0"/>
              <a:t>produit</a:t>
            </a:r>
            <a:r>
              <a:rPr lang="en-US" dirty="0" smtClean="0"/>
              <a:t> </a:t>
            </a:r>
            <a:r>
              <a:rPr lang="en-US" dirty="0" err="1" smtClean="0"/>
              <a:t>discret</a:t>
            </a:r>
            <a:r>
              <a:rPr lang="en-US" dirty="0" smtClean="0"/>
              <a:t> </a:t>
            </a:r>
            <a:r>
              <a:rPr lang="en-US" dirty="0" err="1" smtClean="0"/>
              <a:t>est</a:t>
            </a:r>
            <a:r>
              <a:rPr lang="en-US" dirty="0" smtClean="0"/>
              <a:t> </a:t>
            </a:r>
            <a:r>
              <a:rPr lang="en-US" dirty="0" err="1" smtClean="0"/>
              <a:t>conçu</a:t>
            </a:r>
            <a:r>
              <a:rPr lang="en-US" dirty="0" smtClean="0"/>
              <a:t> pour augmenter le </a:t>
            </a:r>
            <a:r>
              <a:rPr lang="en-US" dirty="0" err="1" smtClean="0"/>
              <a:t>confort</a:t>
            </a:r>
            <a:r>
              <a:rPr lang="en-US" dirty="0" smtClean="0"/>
              <a:t> du patient et </a:t>
            </a:r>
            <a:r>
              <a:rPr lang="en-US" dirty="0" err="1" smtClean="0"/>
              <a:t>éliminer</a:t>
            </a:r>
            <a:r>
              <a:rPr lang="en-US" dirty="0" smtClean="0"/>
              <a:t> les </a:t>
            </a:r>
            <a:r>
              <a:rPr lang="en-US" dirty="0" err="1" smtClean="0"/>
              <a:t>problèmes</a:t>
            </a:r>
            <a:r>
              <a:rPr lang="en-US" dirty="0" smtClean="0"/>
              <a:t> de </a:t>
            </a:r>
            <a:r>
              <a:rPr lang="en-US" dirty="0" err="1" smtClean="0"/>
              <a:t>conformité</a:t>
            </a:r>
            <a:r>
              <a:rPr lang="en-US" dirty="0" smtClean="0"/>
              <a:t> tout en </a:t>
            </a:r>
            <a:r>
              <a:rPr lang="en-US" dirty="0" err="1" smtClean="0"/>
              <a:t>procédant</a:t>
            </a:r>
            <a:r>
              <a:rPr lang="en-US" dirty="0" smtClean="0"/>
              <a:t> à un </a:t>
            </a:r>
            <a:r>
              <a:rPr lang="en-US" dirty="0" err="1" smtClean="0"/>
              <a:t>traitement</a:t>
            </a:r>
            <a:r>
              <a:rPr lang="en-US" dirty="0" smtClean="0"/>
              <a:t> </a:t>
            </a:r>
            <a:r>
              <a:rPr lang="en-US" dirty="0" err="1" smtClean="0"/>
              <a:t>orthodontique</a:t>
            </a:r>
            <a:r>
              <a:rPr lang="en-US" dirty="0" smtClean="0"/>
              <a:t>  </a:t>
            </a:r>
            <a:r>
              <a:rPr lang="en-US" dirty="0" err="1" smtClean="0"/>
              <a:t>simultané</a:t>
            </a:r>
            <a:r>
              <a:rPr lang="en-US" dirty="0" smtClean="0"/>
              <a:t>. Les efforts </a:t>
            </a:r>
            <a:r>
              <a:rPr lang="en-US" dirty="0" err="1" smtClean="0"/>
              <a:t>combinés</a:t>
            </a:r>
            <a:r>
              <a:rPr lang="en-US" dirty="0" smtClean="0"/>
              <a:t> </a:t>
            </a:r>
            <a:r>
              <a:rPr lang="en-US" dirty="0" err="1" smtClean="0"/>
              <a:t>d’Ormco</a:t>
            </a:r>
            <a:r>
              <a:rPr lang="en-US" dirty="0" smtClean="0"/>
              <a:t>, </a:t>
            </a:r>
            <a:r>
              <a:rPr lang="en-US" dirty="0" err="1" smtClean="0"/>
              <a:t>d’AOA</a:t>
            </a:r>
            <a:r>
              <a:rPr lang="en-US" dirty="0" smtClean="0"/>
              <a:t> et du </a:t>
            </a:r>
            <a:r>
              <a:rPr lang="en-US" dirty="0" err="1" smtClean="0"/>
              <a:t>docteur</a:t>
            </a:r>
            <a:r>
              <a:rPr lang="en-US" dirty="0" smtClean="0"/>
              <a:t> VOC </a:t>
            </a:r>
            <a:r>
              <a:rPr lang="en-US" dirty="0" err="1" smtClean="0"/>
              <a:t>ont</a:t>
            </a:r>
            <a:r>
              <a:rPr lang="en-US" dirty="0" smtClean="0"/>
              <a:t> </a:t>
            </a:r>
            <a:r>
              <a:rPr lang="en-US" dirty="0" err="1" smtClean="0"/>
              <a:t>permis</a:t>
            </a:r>
            <a:r>
              <a:rPr lang="en-US" dirty="0" smtClean="0"/>
              <a:t> </a:t>
            </a:r>
            <a:r>
              <a:rPr lang="en-US" dirty="0" err="1" smtClean="0"/>
              <a:t>d’améliorer</a:t>
            </a:r>
            <a:r>
              <a:rPr lang="en-US" dirty="0" smtClean="0"/>
              <a:t> la conception du </a:t>
            </a:r>
            <a:r>
              <a:rPr lang="en-US" dirty="0" err="1" smtClean="0"/>
              <a:t>mécanisme</a:t>
            </a:r>
            <a:r>
              <a:rPr lang="en-US" dirty="0" smtClean="0"/>
              <a:t> ; des </a:t>
            </a:r>
            <a:r>
              <a:rPr lang="en-US" dirty="0" err="1" smtClean="0"/>
              <a:t>données</a:t>
            </a:r>
            <a:r>
              <a:rPr lang="en-US" dirty="0" smtClean="0"/>
              <a:t> </a:t>
            </a:r>
            <a:r>
              <a:rPr lang="en-US" dirty="0" err="1" smtClean="0"/>
              <a:t>cliniques</a:t>
            </a:r>
            <a:r>
              <a:rPr lang="en-US" dirty="0" smtClean="0"/>
              <a:t> </a:t>
            </a:r>
            <a:r>
              <a:rPr lang="en-US" dirty="0" err="1" smtClean="0"/>
              <a:t>permettront</a:t>
            </a:r>
            <a:r>
              <a:rPr lang="en-US" dirty="0" smtClean="0"/>
              <a:t> de </a:t>
            </a:r>
            <a:r>
              <a:rPr lang="en-US" dirty="0" err="1" smtClean="0"/>
              <a:t>prouver</a:t>
            </a:r>
            <a:r>
              <a:rPr lang="en-US" dirty="0" smtClean="0"/>
              <a:t> </a:t>
            </a:r>
            <a:r>
              <a:rPr lang="en-US" dirty="0" err="1" smtClean="0"/>
              <a:t>l’efficacité</a:t>
            </a:r>
            <a:r>
              <a:rPr lang="en-US" dirty="0" smtClean="0"/>
              <a:t>. </a:t>
            </a:r>
          </a:p>
          <a:p>
            <a:pPr lvl="1"/>
            <a:r>
              <a:rPr lang="en-US" dirty="0" smtClean="0"/>
              <a:t>Kits patient (</a:t>
            </a:r>
            <a:r>
              <a:rPr lang="en-US" dirty="0" err="1" smtClean="0"/>
              <a:t>permettent</a:t>
            </a:r>
            <a:r>
              <a:rPr lang="en-US" dirty="0" smtClean="0"/>
              <a:t> de </a:t>
            </a:r>
            <a:r>
              <a:rPr lang="en-US" dirty="0" err="1" smtClean="0"/>
              <a:t>traiter</a:t>
            </a:r>
            <a:r>
              <a:rPr lang="en-US" dirty="0" smtClean="0"/>
              <a:t> 10 patients) </a:t>
            </a:r>
            <a:r>
              <a:rPr lang="en-US" dirty="0" err="1" smtClean="0"/>
              <a:t>disponibles</a:t>
            </a:r>
            <a:r>
              <a:rPr lang="en-US" dirty="0" smtClean="0"/>
              <a:t> via Ormco</a:t>
            </a:r>
          </a:p>
          <a:p>
            <a:pPr lvl="1"/>
            <a:r>
              <a:rPr lang="en-US" dirty="0" err="1" smtClean="0"/>
              <a:t>Appareil</a:t>
            </a:r>
            <a:r>
              <a:rPr lang="en-US" dirty="0" smtClean="0"/>
              <a:t> </a:t>
            </a:r>
            <a:r>
              <a:rPr lang="en-US" dirty="0" err="1" smtClean="0"/>
              <a:t>personnalisé</a:t>
            </a:r>
            <a:r>
              <a:rPr lang="en-US" dirty="0" smtClean="0"/>
              <a:t> via AOA</a:t>
            </a:r>
          </a:p>
          <a:p>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Déclaration</a:t>
            </a:r>
            <a:r>
              <a:rPr lang="en-US" dirty="0" smtClean="0"/>
              <a:t> de proposition de </a:t>
            </a:r>
            <a:r>
              <a:rPr lang="en-US" dirty="0" err="1" smtClean="0"/>
              <a:t>valeur</a:t>
            </a:r>
            <a:endParaRPr lang="en-US" dirty="0"/>
          </a:p>
        </p:txBody>
      </p:sp>
      <p:sp>
        <p:nvSpPr>
          <p:cNvPr id="3" name="Content Placeholder 2"/>
          <p:cNvSpPr>
            <a:spLocks noGrp="1"/>
          </p:cNvSpPr>
          <p:nvPr>
            <p:ph idx="1"/>
          </p:nvPr>
        </p:nvSpPr>
        <p:spPr/>
        <p:txBody>
          <a:bodyPr/>
          <a:lstStyle/>
          <a:p>
            <a:r>
              <a:rPr lang="en-US" dirty="0" smtClean="0"/>
              <a:t>AdvanSync 2 </a:t>
            </a:r>
            <a:r>
              <a:rPr lang="en-US" dirty="0" err="1" smtClean="0"/>
              <a:t>est</a:t>
            </a:r>
            <a:r>
              <a:rPr lang="en-US" dirty="0" smtClean="0"/>
              <a:t> un </a:t>
            </a:r>
            <a:r>
              <a:rPr lang="en-US" dirty="0" err="1" smtClean="0"/>
              <a:t>appareil</a:t>
            </a:r>
            <a:r>
              <a:rPr lang="en-US" dirty="0" smtClean="0"/>
              <a:t> </a:t>
            </a:r>
            <a:r>
              <a:rPr lang="en-US" dirty="0" err="1" smtClean="0"/>
              <a:t>alternatif</a:t>
            </a:r>
            <a:r>
              <a:rPr lang="en-US" dirty="0" smtClean="0"/>
              <a:t> aux </a:t>
            </a:r>
            <a:r>
              <a:rPr lang="en-US" dirty="0" err="1" smtClean="0"/>
              <a:t>méthodes</a:t>
            </a:r>
            <a:r>
              <a:rPr lang="en-US" dirty="0" smtClean="0"/>
              <a:t> </a:t>
            </a:r>
            <a:r>
              <a:rPr lang="en-US" dirty="0" err="1" smtClean="0"/>
              <a:t>invasives</a:t>
            </a:r>
            <a:r>
              <a:rPr lang="en-US" dirty="0" smtClean="0"/>
              <a:t> de correction de </a:t>
            </a:r>
            <a:r>
              <a:rPr lang="en-US" dirty="0" err="1" smtClean="0"/>
              <a:t>classe</a:t>
            </a:r>
            <a:r>
              <a:rPr lang="en-US" dirty="0" smtClean="0"/>
              <a:t> II. Il </a:t>
            </a:r>
            <a:r>
              <a:rPr lang="en-US" dirty="0" err="1" smtClean="0"/>
              <a:t>réduit</a:t>
            </a:r>
            <a:r>
              <a:rPr lang="en-US" dirty="0" smtClean="0"/>
              <a:t> le temps de </a:t>
            </a:r>
            <a:r>
              <a:rPr lang="en-US" dirty="0" err="1" smtClean="0"/>
              <a:t>traitement</a:t>
            </a:r>
            <a:r>
              <a:rPr lang="en-US" dirty="0" smtClean="0"/>
              <a:t> global en </a:t>
            </a:r>
            <a:r>
              <a:rPr lang="en-US" dirty="0" err="1" smtClean="0"/>
              <a:t>combinant</a:t>
            </a:r>
            <a:r>
              <a:rPr lang="en-US" dirty="0" smtClean="0"/>
              <a:t> </a:t>
            </a:r>
            <a:r>
              <a:rPr lang="en-US" dirty="0" err="1" smtClean="0"/>
              <a:t>orthodontie</a:t>
            </a:r>
            <a:r>
              <a:rPr lang="en-US" dirty="0" smtClean="0"/>
              <a:t> et correction de </a:t>
            </a:r>
            <a:r>
              <a:rPr lang="en-US" dirty="0" err="1" smtClean="0"/>
              <a:t>classe</a:t>
            </a:r>
            <a:r>
              <a:rPr lang="en-US" dirty="0" smtClean="0"/>
              <a:t> II au </a:t>
            </a:r>
            <a:r>
              <a:rPr lang="en-US" dirty="0" err="1" smtClean="0"/>
              <a:t>moyen</a:t>
            </a:r>
            <a:r>
              <a:rPr lang="en-US" dirty="0" smtClean="0"/>
              <a:t> d’un </a:t>
            </a:r>
            <a:r>
              <a:rPr lang="en-US" dirty="0" err="1" smtClean="0"/>
              <a:t>appareil</a:t>
            </a:r>
            <a:r>
              <a:rPr lang="en-US" dirty="0" smtClean="0"/>
              <a:t> </a:t>
            </a:r>
            <a:r>
              <a:rPr lang="en-US" dirty="0" err="1" smtClean="0"/>
              <a:t>esthétique</a:t>
            </a:r>
            <a:r>
              <a:rPr lang="en-US" dirty="0" smtClean="0"/>
              <a:t>, </a:t>
            </a:r>
            <a:r>
              <a:rPr lang="en-US" dirty="0" err="1" smtClean="0"/>
              <a:t>discret</a:t>
            </a:r>
            <a:r>
              <a:rPr lang="en-US" dirty="0" smtClean="0"/>
              <a:t> et </a:t>
            </a:r>
            <a:r>
              <a:rPr lang="en-US" dirty="0" err="1" smtClean="0"/>
              <a:t>confortable</a:t>
            </a:r>
            <a:r>
              <a:rPr lang="en-US" dirty="0" smtClean="0"/>
              <a:t>.</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3559</TotalTime>
  <Words>1276</Words>
  <Application>Microsoft Office PowerPoint</Application>
  <PresentationFormat>Affichage à l'écran (4:3)</PresentationFormat>
  <Paragraphs>270</Paragraphs>
  <Slides>61</Slides>
  <Notes>2</Notes>
  <HiddenSlides>0</HiddenSlides>
  <MMClips>0</MMClips>
  <ScaleCrop>false</ScaleCrop>
  <HeadingPairs>
    <vt:vector size="4" baseType="variant">
      <vt:variant>
        <vt:lpstr>Thème</vt:lpstr>
      </vt:variant>
      <vt:variant>
        <vt:i4>1</vt:i4>
      </vt:variant>
      <vt:variant>
        <vt:lpstr>Titres des diapositives</vt:lpstr>
      </vt:variant>
      <vt:variant>
        <vt:i4>61</vt:i4>
      </vt:variant>
    </vt:vector>
  </HeadingPairs>
  <TitlesOfParts>
    <vt:vector size="62" baseType="lpstr">
      <vt:lpstr>Office Theme</vt:lpstr>
      <vt:lpstr>Formation   AdvanSync 2 </vt:lpstr>
      <vt:lpstr>Analyse de la situation</vt:lpstr>
      <vt:lpstr>Mode de fonctionnement…</vt:lpstr>
      <vt:lpstr>Mode de fonctionnement…</vt:lpstr>
      <vt:lpstr>Nos actions…</vt:lpstr>
      <vt:lpstr>Présentation PowerPoint</vt:lpstr>
      <vt:lpstr>Présentation PowerPoint</vt:lpstr>
      <vt:lpstr>Présentation du produit</vt:lpstr>
      <vt:lpstr>Déclaration de proposition de valeur</vt:lpstr>
      <vt:lpstr>Les améliorations en détail</vt:lpstr>
      <vt:lpstr>Les améliorations en détail</vt:lpstr>
      <vt:lpstr>Les améliorations en détail</vt:lpstr>
      <vt:lpstr>Caractéristiques et avantages</vt:lpstr>
      <vt:lpstr>Amélioration du confort</vt:lpstr>
      <vt:lpstr>Amélioration du confort - Initial</vt:lpstr>
      <vt:lpstr>Miniscope</vt:lpstr>
      <vt:lpstr>AdvanSync 2</vt:lpstr>
      <vt:lpstr>Miniscope vs. AdvanSync 2</vt:lpstr>
      <vt:lpstr>Indications pour le kit</vt:lpstr>
      <vt:lpstr>Kit du patient AdvanSync 2</vt:lpstr>
      <vt:lpstr>Indications pour appareils personnalisés d’AOA</vt:lpstr>
      <vt:lpstr>Indications pour les appareils personnalisés d’AOA - Hybride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Appareil M2M pour denture  mixte</vt:lpstr>
      <vt:lpstr>Présentation PowerPoint</vt:lpstr>
      <vt:lpstr>Présentation PowerPoint</vt:lpstr>
      <vt:lpstr>Présentation PowerPoint</vt:lpstr>
      <vt:lpstr>Présentation PowerPoint</vt:lpstr>
      <vt:lpstr>S.L.</vt:lpstr>
      <vt:lpstr>Brachyfacial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SDS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Jay  Smith</dc:creator>
  <cp:lastModifiedBy>Burnel, Guillaume</cp:lastModifiedBy>
  <cp:revision>261</cp:revision>
  <dcterms:created xsi:type="dcterms:W3CDTF">2010-02-11T23:56:51Z</dcterms:created>
  <dcterms:modified xsi:type="dcterms:W3CDTF">2012-11-05T10:25:30Z</dcterms:modified>
</cp:coreProperties>
</file>